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7" r:id="rId6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006" autoAdjust="0"/>
  </p:normalViewPr>
  <p:slideViewPr>
    <p:cSldViewPr>
      <p:cViewPr>
        <p:scale>
          <a:sx n="69" d="100"/>
          <a:sy n="69" d="100"/>
        </p:scale>
        <p:origin x="-468" y="-4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495126"/>
            <a:ext cx="873169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МУНИЦИПАЛЬНОЕ БЮДЖЕТНОЕ ОБЩЕОБРАЗОВАТЕЛЬНОЕ УЧРЕЖДЕНИЕ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«СРЕДНЯЯ ОБЩЕОБРАЗОВАТЕЛЬНАЯ ШКОЛА №5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368670, Республика Дагестан, г. Дагестанские Огни, ул. Революция 9 «б», </a:t>
            </a:r>
            <a:endParaRPr lang="ru-RU" dirty="0" smtClean="0">
              <a:solidFill>
                <a:srgbClr val="002060"/>
              </a:solidFill>
            </a:endParaRPr>
          </a:p>
          <a:p>
            <a:pPr algn="ctr"/>
            <a:r>
              <a:rPr lang="ru-RU" dirty="0" smtClean="0">
                <a:solidFill>
                  <a:srgbClr val="002060"/>
                </a:solidFill>
              </a:rPr>
              <a:t>e-</a:t>
            </a:r>
            <a:r>
              <a:rPr lang="ru-RU" dirty="0" err="1" smtClean="0">
                <a:solidFill>
                  <a:srgbClr val="002060"/>
                </a:solidFill>
              </a:rPr>
              <a:t>mail</a:t>
            </a:r>
            <a:r>
              <a:rPr lang="ru-RU" dirty="0">
                <a:solidFill>
                  <a:srgbClr val="002060"/>
                </a:solidFill>
              </a:rPr>
              <a:t>: </a:t>
            </a:r>
            <a:r>
              <a:rPr lang="en-US" dirty="0" err="1">
                <a:solidFill>
                  <a:srgbClr val="002060"/>
                </a:solidFill>
              </a:rPr>
              <a:t>mbou</a:t>
            </a:r>
            <a:r>
              <a:rPr lang="ru-RU" dirty="0">
                <a:solidFill>
                  <a:srgbClr val="002060"/>
                </a:solidFill>
              </a:rPr>
              <a:t>-</a:t>
            </a:r>
            <a:r>
              <a:rPr lang="en-US" dirty="0" err="1">
                <a:solidFill>
                  <a:srgbClr val="002060"/>
                </a:solidFill>
              </a:rPr>
              <a:t>sosh</a:t>
            </a:r>
            <a:r>
              <a:rPr lang="ru-RU" dirty="0">
                <a:solidFill>
                  <a:srgbClr val="002060"/>
                </a:solidFill>
              </a:rPr>
              <a:t>5@</a:t>
            </a:r>
            <a:r>
              <a:rPr lang="en-US" dirty="0">
                <a:solidFill>
                  <a:srgbClr val="002060"/>
                </a:solidFill>
              </a:rPr>
              <a:t>e</a:t>
            </a:r>
            <a:r>
              <a:rPr lang="ru-RU" dirty="0">
                <a:solidFill>
                  <a:srgbClr val="002060"/>
                </a:solidFill>
              </a:rPr>
              <a:t>-</a:t>
            </a:r>
            <a:r>
              <a:rPr lang="en-US" dirty="0">
                <a:solidFill>
                  <a:srgbClr val="002060"/>
                </a:solidFill>
              </a:rPr>
              <a:t>dag</a:t>
            </a:r>
            <a:r>
              <a:rPr lang="ru-RU" dirty="0">
                <a:solidFill>
                  <a:srgbClr val="002060"/>
                </a:solidFill>
              </a:rPr>
              <a:t>.</a:t>
            </a:r>
            <a:r>
              <a:rPr lang="en-US" dirty="0" err="1">
                <a:solidFill>
                  <a:srgbClr val="002060"/>
                </a:solidFill>
              </a:rPr>
              <a:t>ru</a:t>
            </a:r>
            <a:endParaRPr lang="ru-RU" dirty="0">
              <a:solidFill>
                <a:srgbClr val="002060"/>
              </a:solidFill>
            </a:endParaRPr>
          </a:p>
          <a:p>
            <a:pPr algn="ctr"/>
            <a:r>
              <a:rPr lang="ru-RU" dirty="0">
                <a:solidFill>
                  <a:srgbClr val="002060"/>
                </a:solidFill>
              </a:rPr>
              <a:t> 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ПРЕЗЕНТАЦИЯ</a:t>
            </a:r>
          </a:p>
          <a:p>
            <a:pPr algn="ctr"/>
            <a:r>
              <a:rPr lang="ru-RU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«Трудовые семейные династия  Дагестана: </a:t>
            </a:r>
            <a:endParaRPr lang="ru-RU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6600" baseline="-25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6600" baseline="-25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Ген учителя –сквозь годы»</a:t>
            </a:r>
            <a:r>
              <a:rPr lang="ru-RU" sz="6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12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учителя начальных классов </a:t>
            </a:r>
            <a:endParaRPr lang="ru-RU" sz="2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МБОУ «СОШ№5 г. Дагестанские Огни»</a:t>
            </a:r>
            <a:endParaRPr lang="ru-RU" sz="2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ru-RU" dirty="0"/>
              <a:t> </a:t>
            </a:r>
          </a:p>
          <a:p>
            <a:pPr algn="ctr"/>
            <a:r>
              <a:rPr lang="ru-RU" sz="3200" i="1" dirty="0" err="1">
                <a:solidFill>
                  <a:srgbClr val="002060"/>
                </a:solidFill>
              </a:rPr>
              <a:t>Шайдаевой</a:t>
            </a:r>
            <a:r>
              <a:rPr lang="ru-RU" sz="3200" i="1" dirty="0">
                <a:solidFill>
                  <a:srgbClr val="002060"/>
                </a:solidFill>
              </a:rPr>
              <a:t> Альбины </a:t>
            </a:r>
            <a:r>
              <a:rPr lang="ru-RU" sz="3200" i="1" dirty="0" err="1">
                <a:solidFill>
                  <a:srgbClr val="002060"/>
                </a:solidFill>
              </a:rPr>
              <a:t>Ядуллаевны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538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5800" y="476672"/>
            <a:ext cx="7846640" cy="1112098"/>
          </a:xfrm>
        </p:spPr>
        <p:txBody>
          <a:bodyPr>
            <a:normAutofit fontScale="90000"/>
          </a:bodyPr>
          <a:lstStyle/>
          <a:p>
            <a:r>
              <a:rPr lang="ru-RU" dirty="0"/>
              <a:t> </a:t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49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«</a:t>
            </a:r>
            <a:r>
              <a:rPr lang="ru-RU" sz="49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Моя педагогическая династия</a:t>
            </a:r>
            <a:r>
              <a:rPr lang="ru-RU" sz="49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»</a:t>
            </a:r>
            <a:r>
              <a:rPr lang="ru-RU" sz="49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/>
            </a:r>
            <a:br>
              <a:rPr lang="ru-RU" sz="49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r>
              <a:rPr lang="ru-RU" sz="49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/>
            </a:r>
            <a:br>
              <a:rPr lang="ru-RU" sz="49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r>
              <a:rPr lang="ru-RU" sz="49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/>
            </a:r>
            <a:br>
              <a:rPr lang="ru-RU" sz="4900" b="1" dirty="0">
                <a:solidFill>
                  <a:srgbClr val="C00000"/>
                </a:solidFill>
                <a:latin typeface="Monotype Corsiva" panose="03010101010201010101" pitchFamily="66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i="1" dirty="0" smtClean="0"/>
              <a:t>Мы </a:t>
            </a:r>
            <a:r>
              <a:rPr lang="ru-RU" i="1" dirty="0"/>
              <a:t>в этой жизни все как ветки, а корни наши в глубине.</a:t>
            </a:r>
            <a:r>
              <a:rPr lang="ru-RU" dirty="0"/>
              <a:t/>
            </a:r>
            <a:br>
              <a:rPr lang="ru-RU" dirty="0"/>
            </a:br>
            <a:r>
              <a:rPr lang="ru-RU" i="1" dirty="0"/>
              <a:t>И я горжусь, что мои предки, свой след оставили во мне.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2060848"/>
            <a:ext cx="8352928" cy="4104456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6944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88640"/>
            <a:ext cx="8229600" cy="6110139"/>
          </a:xfrm>
        </p:spPr>
        <p:txBody>
          <a:bodyPr>
            <a:no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Педагогическая династия… Как возвышенно звучат эти слова. Они подчеркивают благородство и мужество, талант и образованность людей, избравших своей профессией обучение и воспитание подрастающего поколения. Учитель — это благородная миссия на земле. Его голова всегда занята работой. Он искренне радуется и переживает за ребят, отдаёт им своё душевное тепло, не прося взамен ничего. Его отличает чистота помыслов, щедрость души.</a:t>
            </a:r>
            <a:endParaRPr lang="ru-RU" sz="1400" dirty="0"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 Педагогическая династия – это особый образ жизни. Залогом творческих успехов таких педагогов становится верность призванию даже в самые трудные времена. С чего начинаются педагогические династии? С любви к профессии, к детям и умения эту любовь передать по наследству. Требовательное отношение к избранному пути, понимание своего долга, любовь к детям – все это отличает настоящего учителя по призванию, по велению сердца.</a:t>
            </a:r>
            <a:r>
              <a:rPr lang="ru-RU" sz="1400" dirty="0">
                <a:solidFill>
                  <a:srgbClr val="333333"/>
                </a:solidFill>
                <a:latin typeface="Times New Roman"/>
                <a:ea typeface="Times New Roman"/>
                <a:cs typeface="Times New Roman"/>
              </a:rPr>
              <a:t>     Учитель — это первый, после мамы, человек, который встречается детям на их жизненном пути и учит первым шагам, первым знаниям.   Работа с детьми – это  их  второй дом, в котором   ждут, любят, ценят, в который  они спешат  с новыми идеями и хорошим настроением.</a:t>
            </a:r>
            <a:endParaRPr lang="ru-RU" sz="1400" dirty="0"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solidFill>
                  <a:srgbClr val="333333"/>
                </a:solidFill>
                <a:latin typeface="Times New Roman"/>
                <a:ea typeface="Times New Roman"/>
                <a:cs typeface="Times New Roman"/>
              </a:rPr>
              <a:t>    </a:t>
            </a:r>
            <a:r>
              <a:rPr lang="ru-RU" sz="1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И выбирать эту профессию стоит, если чувствуешь, что очень хочешь работать с детьми, передавать им свои знания и умения.</a:t>
            </a:r>
            <a:endParaRPr lang="ru-RU" sz="1400" dirty="0">
              <a:ea typeface="Times New Roman"/>
              <a:cs typeface="Times New Roman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   Я хочу рассказать о своей семье, где эта профессия стала призванием не одного поколения. Все они очень любили и любят детей, передавали и передают им свои знания и умения. Профессия учителей и педагогическая династия в моей родне насчитывает многие десятки лет.</a:t>
            </a:r>
            <a:endParaRPr lang="ru-RU" sz="1400" dirty="0"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333333"/>
                </a:solidFill>
                <a:latin typeface="Times New Roman"/>
                <a:ea typeface="Times New Roman"/>
              </a:rPr>
              <a:t>      Перелистывая  страницы своего детства, я  понимаю, насколько с самого раннего возраста мне была близка профессия педагога. Именно  отец, мать и старшие двоюродные сестры  и братья  научили меня восхищаться работой с детьми. Вопрос о выборе профессии был однозначен для меня.  Играя с подружками, я всегда выступала в роли учителя, давала уроки, проверяла тетради, ставила оценки. Так с самых детских лет я понимала, что педагог — это не профессия, это зов сердца, зов крови. </a:t>
            </a:r>
            <a:endParaRPr lang="ru-RU" sz="14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333333"/>
                </a:solidFill>
                <a:latin typeface="Times New Roman"/>
                <a:ea typeface="Times New Roman"/>
              </a:rPr>
              <a:t>     </a:t>
            </a:r>
            <a:r>
              <a:rPr lang="ru-RU" sz="1400" dirty="0" smtClean="0">
                <a:solidFill>
                  <a:srgbClr val="333333"/>
                </a:solidFill>
                <a:latin typeface="Times New Roman"/>
                <a:ea typeface="Times New Roman"/>
              </a:rPr>
              <a:t>. 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102851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 descr="C:\Users\Дом\Downloads\PHOTO-2025-11-01-14-51-34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7"/>
            <a:ext cx="3281665" cy="367240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995936" y="404664"/>
            <a:ext cx="468052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Первым педагогом в нашей учительской династии, а также ее основателем был мой дедушка  </a:t>
            </a:r>
            <a:r>
              <a:rPr lang="ru-RU" b="1" dirty="0" err="1">
                <a:solidFill>
                  <a:srgbClr val="002060"/>
                </a:solidFill>
              </a:rPr>
              <a:t>Курчиев</a:t>
            </a:r>
            <a:r>
              <a:rPr lang="ru-RU" b="1" dirty="0">
                <a:solidFill>
                  <a:srgbClr val="002060"/>
                </a:solidFill>
              </a:rPr>
              <a:t>  </a:t>
            </a:r>
            <a:r>
              <a:rPr lang="ru-RU" b="1" dirty="0" err="1">
                <a:solidFill>
                  <a:srgbClr val="002060"/>
                </a:solidFill>
              </a:rPr>
              <a:t>Мамедшах</a:t>
            </a:r>
            <a:r>
              <a:rPr lang="ru-RU" b="1" dirty="0">
                <a:solidFill>
                  <a:srgbClr val="002060"/>
                </a:solidFill>
              </a:rPr>
              <a:t>    </a:t>
            </a:r>
            <a:r>
              <a:rPr lang="ru-RU" b="1" dirty="0" err="1">
                <a:solidFill>
                  <a:srgbClr val="002060"/>
                </a:solidFill>
              </a:rPr>
              <a:t>Арчанович</a:t>
            </a:r>
            <a:r>
              <a:rPr lang="ru-RU" b="1" dirty="0">
                <a:solidFill>
                  <a:srgbClr val="002060"/>
                </a:solidFill>
              </a:rPr>
              <a:t>. </a:t>
            </a:r>
            <a:r>
              <a:rPr lang="ru-RU" b="1" dirty="0" smtClean="0"/>
              <a:t>Он </a:t>
            </a:r>
            <a:r>
              <a:rPr lang="ru-RU" b="1" dirty="0"/>
              <a:t>о</a:t>
            </a:r>
            <a:r>
              <a:rPr lang="ru-RU" b="1" dirty="0" smtClean="0"/>
              <a:t>кончил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Дербентское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педучилище 1930 году. По завершении учебы в педучилище он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поступил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Дагестанский институт на химико-биологический факультет. С 1933 года  по  1941 год работал учителем химии и биологии. Когда началась война, он ушел добровольцем на фронт. Дома он оставил жену и двухмесячную дочь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Асию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Погиб во время войны , защищая Родину в 1942 году.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выросла, она продолжила дело отца. Тогда редко отпускали девочек на учебу. И она была первой женщиной- учительницей у нас в селе. Ася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Мамедовна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так ее называли ученики, проработала в школе долгие годы.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время преподавательской деятельности зарекомендовала себя методически грамотным,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творческизнающим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эрудированным специалистом.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работающим,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6961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Downloads\PHOTO-2025-11-01-14-36-37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949"/>
            <a:ext cx="5004048" cy="3466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Downloads\PHOTO-2025-11-01-16-52-26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429000"/>
            <a:ext cx="4320480" cy="295232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5544108" y="188640"/>
            <a:ext cx="3204356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b="1" dirty="0" smtClean="0">
              <a:solidFill>
                <a:srgbClr val="C00000"/>
              </a:solidFill>
            </a:endParaRPr>
          </a:p>
          <a:p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Ася </a:t>
            </a:r>
            <a:r>
              <a:rPr lang="ru-RU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Мамедовна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прожила долгую и счастливую жизнь в своем уме и на своих  ногах. Она помнила всех своих учеников поименно.</a:t>
            </a:r>
          </a:p>
        </p:txBody>
      </p:sp>
    </p:spTree>
    <p:extLst>
      <p:ext uri="{BB962C8B-B14F-4D97-AF65-F5344CB8AC3E}">
        <p14:creationId xmlns:p14="http://schemas.microsoft.com/office/powerpoint/2010/main" val="17444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Downloads\PHOTO-2025-11-01-16-19-23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1599" y="-193451"/>
            <a:ext cx="3121523" cy="388569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5076056" y="160812"/>
            <a:ext cx="3816424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dirty="0" smtClean="0"/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Мой папа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Райфудин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Шамсудинович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окончил  Дагестанский государственный педагогический институт  математический факультет. Долгие годы работал учителем математики, а затем завучем по УВР в селении Белиджи.</a:t>
            </a:r>
          </a:p>
        </p:txBody>
      </p:sp>
      <p:pic>
        <p:nvPicPr>
          <p:cNvPr id="6" name="Рисунок 5" descr="C:\Users\Дом\AppData\Local\Temp\a1771a19-94da-4841-b86c-6edabd2caee4_01-11-2025_16-05-54.zip.ee4\PHOTO-2025-11-01-16-04-39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210" y="2924944"/>
            <a:ext cx="4827270" cy="38092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66941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 descr="C:\Users\Дом\Downloads\PHOTO-2025-10-30-22-35-13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3"/>
            <a:ext cx="4176464" cy="280831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4572000" y="260648"/>
            <a:ext cx="439248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 охотно делился своим богатым опытом, организуя и проводя семинары, консультации для педагогов и классных руководителей, педагогические советы. Много времени в своей деятельности он уделял   профилактике правонарушений и преступлений среди несовершеннолетних, за что был отмечен благодарственными письмами.  Его отличали добросовестность в работе, творческая активность, подлинный профессионализм. Среди коллег, обучающихся, родителей он пользовался   заслуженным авторитетом и уважением. За профессионализм и добросовестный труд был </a:t>
            </a: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награжден почетным званием «Почетный работник общего образования»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 descr="C:\Users\Дом\Downloads\PHOTO-2025-11-01-16-16-0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76231" y="2678021"/>
            <a:ext cx="3455035" cy="42484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20642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03848" y="332657"/>
            <a:ext cx="5482952" cy="2376264"/>
          </a:xfrm>
        </p:spPr>
        <p:txBody>
          <a:bodyPr>
            <a:normAutofit fontScale="55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Моя мама –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Исмаилова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Гюльназ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Гусейновна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родилась 1945 году .После завершения учебы в школе она поступила в Дагестанский государственный педагогический институт на химико-биологический факультет. Долгое время работала в школе , затем свыше 20 лет проработала главой администрации села Белиджи. После заслуженного отдыха она продолжила работу в школе завучем.</a:t>
            </a:r>
          </a:p>
        </p:txBody>
      </p:sp>
      <p:pic>
        <p:nvPicPr>
          <p:cNvPr id="4" name="Рисунок 3" descr="C:\Users\Дом\Downloads\PHOTO-2025-10-29-14-45-5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605" y="3068960"/>
            <a:ext cx="5567680" cy="3618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Downloads\PHOTO-2025-10-31-10-31-4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51" y="180325"/>
            <a:ext cx="3421137" cy="24565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301400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88641"/>
            <a:ext cx="8136904" cy="20882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Мои родители  рука об руку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проработали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глубокой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старости. </a:t>
            </a:r>
          </a:p>
          <a:p>
            <a:endParaRPr lang="ru-RU" dirty="0"/>
          </a:p>
        </p:txBody>
      </p:sp>
      <p:pic>
        <p:nvPicPr>
          <p:cNvPr id="4" name="Рисунок 3" descr="C:\Users\Дом\Downloads\PHOTO-2025-10-28-22-41-3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268760"/>
            <a:ext cx="4032448" cy="52565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83813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idx="1"/>
          </p:nvPr>
        </p:nvSpPr>
        <p:spPr>
          <a:xfrm>
            <a:off x="107504" y="188641"/>
            <a:ext cx="8579296" cy="2880322"/>
          </a:xfrm>
        </p:spPr>
        <p:txBody>
          <a:bodyPr>
            <a:normAutofit fontScale="675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Ничто в мире не происходит случайно, просто так. Во всём есть смысл, и у каждого человека, живущего на Земле, есть своё предназначение, миссия, которая ему дана и которую он должен выполнить. Случается так, что человек исполняет своё предназначение всю жизнь и делает это так хорошо, что незамеченным оставаться не может. Тогда о нём говорят, что он мастер своего дела, что судьба не зря именно так распорядилась им. Таким человеком  и является  мой брат ,    замечательный человек, учитель  математики СОШ №1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с.Белиджи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Гашимов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Сеяд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Балабекович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</a:p>
        </p:txBody>
      </p:sp>
      <p:pic>
        <p:nvPicPr>
          <p:cNvPr id="6" name="Рисунок 5" descr="C:\Users\Дом\AppData\Local\Temp\fa57872d-1ab6-42dd-88e1-7ad090a9ffac_30-10-2025_12-26-51.zip.fac\IMG_008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4543" y="2506426"/>
            <a:ext cx="3590946" cy="48600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Дом\Downloads\IMG_281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70540" y="2758455"/>
            <a:ext cx="3662952" cy="42839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28500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Downloads\IMG_0707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35996" y="2384884"/>
            <a:ext cx="3744416" cy="4824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Downloads\IMG_002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07504" y="51687"/>
            <a:ext cx="5952490" cy="28083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097542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Downloads\IMG_0091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814668" y="1326836"/>
            <a:ext cx="6380848" cy="439248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4752109" y="188641"/>
            <a:ext cx="4068363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всегда   активный, с горящими глазами, с добрым сердцем. Любит справедливость,  создает  творческую атмосферу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педколлективе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хранит добрые, школьные традиции, уважает мнение каждого человека: большого и маленького, учителя, родителя и ребенка.  У учителя, как  считает мой брат, задача другая. Главное – это любовь к детям, взаимопонимание с ними, и тогда возникнет желание хорошо работать, повышать свой профессиональный уровень, стремиться в каждом ребенке открыть изюминку, а может быть, и талант.   В процессе обучения  он стремится сформировать у детей желание познания</a:t>
            </a:r>
            <a:r>
              <a:rPr lang="ru-RU" dirty="0"/>
              <a:t>.   </a:t>
            </a:r>
          </a:p>
        </p:txBody>
      </p:sp>
    </p:spTree>
    <p:extLst>
      <p:ext uri="{BB962C8B-B14F-4D97-AF65-F5344CB8AC3E}">
        <p14:creationId xmlns:p14="http://schemas.microsoft.com/office/powerpoint/2010/main" val="13038799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Дом\Downloads\IMG_0180 (1)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284100" y="532324"/>
            <a:ext cx="3855720" cy="691276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профессионализм и долголетний труд награжден почетным званием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«Почетный работник общего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 РФ»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62946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88641"/>
            <a:ext cx="8003232" cy="2232248"/>
          </a:xfrm>
        </p:spPr>
        <p:txBody>
          <a:bodyPr>
            <a:normAutofit fontScale="77500" lnSpcReduction="20000"/>
          </a:bodyPr>
          <a:lstStyle/>
          <a:p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Альшанов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Даниял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Бабаевич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мой двоюродный брат – опытный учитель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физики.Он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работает свыше 40 лет в средней школе №1 села Белиджи. Владеет современными методами обучения, уделяет много внимания сотрудничеству между учащимися, инновационной и исследовательской работе.</a:t>
            </a:r>
          </a:p>
          <a:p>
            <a:endParaRPr lang="ru-RU" dirty="0"/>
          </a:p>
        </p:txBody>
      </p:sp>
      <p:pic>
        <p:nvPicPr>
          <p:cNvPr id="4" name="Рисунок 3" descr="C:\Users\Дом\AppData\Local\Temp\7044bc60-aeeb-4630-9496-3858c52ebf87_04-11-2025_13-50-57.zip.f87\PHOTO-2025-11-01-23-17-49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32856"/>
            <a:ext cx="3744416" cy="439248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AppData\Local\Temp\e39ede0f-fa82-42ae-a782-214afe2db476_04-11-2025_13-50-57.zip.476\PHOTO-2025-11-01-23-17-49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132856"/>
            <a:ext cx="4290586" cy="42876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497781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AppData\Local\Temp\55774bb3-7cf5-4e1d-8226-781a28292b09_04-11-2025_13-55-44.zip.b09\PHOTO-2025-11-04-13-54-29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858320" y="-601950"/>
            <a:ext cx="3168348" cy="4525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AppData\Local\Temp\b552835c-93da-4e5a-b14a-d7f1cf7dceba_04-11-2025_13-55-44.zip.eba\PHOTO-2025-11-04-13-55-04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966304" y="2530639"/>
            <a:ext cx="3096345" cy="489306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5004048" y="260647"/>
            <a:ext cx="381642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Его работу всегда отличают внимательное отношение к детям, четкая продуманность в организации уроков и оригинальный подход к решению проблем обучения и воспитания.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достигнутые успехи в обучении и воспитании обучающихся, реализацию новых образовательных технологий 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Даниял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Бабаевич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награжден  почетным званием «Почетный работник общего образования» </a:t>
            </a:r>
          </a:p>
        </p:txBody>
      </p:sp>
    </p:spTree>
    <p:extLst>
      <p:ext uri="{BB962C8B-B14F-4D97-AF65-F5344CB8AC3E}">
        <p14:creationId xmlns:p14="http://schemas.microsoft.com/office/powerpoint/2010/main" val="41151228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6632"/>
            <a:ext cx="8229600" cy="4525963"/>
          </a:xfrm>
        </p:spPr>
        <p:txBody>
          <a:bodyPr/>
          <a:lstStyle/>
          <a:p>
            <a:r>
              <a:rPr lang="ru-RU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коле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№2 села Белиджи мой брат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Казимов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Ибрагимович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Сабирович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проработал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учителем математики 36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лет. </a:t>
            </a:r>
          </a:p>
        </p:txBody>
      </p:sp>
      <p:pic>
        <p:nvPicPr>
          <p:cNvPr id="4" name="Рисунок 3" descr="C:\Users\Дом\Desktop\Фотки\PHOTO-2025-10-30-22-00-55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16832"/>
            <a:ext cx="3960440" cy="446449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Desktop\Фотки\PHOTO-2025-10-30-21-54-19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916832"/>
            <a:ext cx="4553426" cy="43399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65646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507288" cy="3240360"/>
          </a:xfrm>
        </p:spPr>
        <p:txBody>
          <a:bodyPr>
            <a:normAutofit fontScale="625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нему  всегда спешили ученики, чтобы поговорить, получить совет. Он рассказывал истории из жизни, хвалил, когда что-то хорошо получалось, делал справедливые замечания. Эту преданность своему делу передалась его детям .Две дочки его работают и по сей день в данной школе. За свой добросовестный труд и профессионализм ,он неоднократно награждался  грамотами .Но самым большим награждением для него была любовь его учеников и коллег по работе. Всегда улыбчивый, спокойный, мудрый и добродушный притягивал  к себе людей.  Ибрагим  спешил всем помочь и делом и добрым словом. В данное время он на заслуженном отдыхе. А его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супруга, наша же сестра 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Казимова  </a:t>
            </a:r>
            <a:r>
              <a:rPr lang="ru-RU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Гюльгез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Сардаровна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сих пор работает в школе , отдавая свое сердце детям.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Дом\Desktop\Фотки\PHOTO-2025-10-30-22-06-44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550992"/>
            <a:ext cx="6053455" cy="36863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36408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507288" cy="6009531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две дочери пошли по стопам родителей и выбрали профессию педагога.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Дом\Desktop\Фотки\PHOTO-2025-10-30-22-02-19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204864"/>
            <a:ext cx="4219575" cy="4389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Desktop\Фотки\PHOTO-2025-10-30-21-43-3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178711"/>
            <a:ext cx="3994304" cy="44152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172663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AppData\Local\Temp\bbffe650-ddcc-4020-b7ce-2a38756b71bf_30-10-2025_22-11-00 (1).zip.1bf\PHOTO-2025-10-30-21-20-41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64704"/>
            <a:ext cx="3394472" cy="53180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AppData\Local\Temp\388e0acd-d798-4a1b-8c19-236ef3d0e6c2_30-10-2025_22-11-00 (1).zip.6c2\PHOTO-2025-10-30-21-20-4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545632" y="1070991"/>
            <a:ext cx="5256584" cy="47880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101649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88640"/>
            <a:ext cx="8579296" cy="3096345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Моя сестра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 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Сеидова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Рагима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Сеидгусейновна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после окончании средней школы №1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п.Белиджи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1973 году  поступила в Дагестанский государственный педагогический институт на филологический факультет. </a:t>
            </a:r>
          </a:p>
        </p:txBody>
      </p:sp>
      <p:pic>
        <p:nvPicPr>
          <p:cNvPr id="4" name="Рисунок 3" descr="G:\ФОТОГРАФИИ С ТЕЛЕФОНА\IMG_20201223_20515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2852936"/>
            <a:ext cx="4279161" cy="3604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693315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G:\IMG_20210406_23315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107504" y="188641"/>
            <a:ext cx="4104456" cy="2880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644008" y="254643"/>
            <a:ext cx="4176464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завершении института она стала работать учителем русского языка и литературы в СОШ №1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с.Белиджи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Дербентского района.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1989 году за плодотворный и добросовестный труд в деле обучения и воспитания подрастающего поколения была награждена значком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«Отличник народного просвещения РСФСР».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Она любит учиться и повышать свою квалификацию. Таким образом, сдав кандидатский минимум и написав диссертацию по теме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исторической детерминированности характеров в прозе Ибрагима Керимова: Женские образы»      ей была присуждена ученая степень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кандидата филологических наук</a:t>
            </a:r>
            <a:r>
              <a:rPr lang="ru-RU" b="1" dirty="0">
                <a:solidFill>
                  <a:srgbClr val="C00000"/>
                </a:solidFill>
              </a:rPr>
              <a:t>.</a:t>
            </a:r>
          </a:p>
        </p:txBody>
      </p:sp>
      <p:pic>
        <p:nvPicPr>
          <p:cNvPr id="6" name="Рисунок 5" descr="G:\IMG_20210406_23322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107504" y="3356992"/>
            <a:ext cx="4176464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005810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G:\IMG_20210406_23325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861578" y="442678"/>
            <a:ext cx="344986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59530" y="116632"/>
            <a:ext cx="6534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2015 году она  получила второе образование по специальности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–логопед-дефектолог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220072" y="1213008"/>
            <a:ext cx="35638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Долгие годы она совмещала работу в школе и в сфере высшего образования. За многолетний и плодотворный труд ей     присвоено   звание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«Почетный учитель России».</a:t>
            </a:r>
          </a:p>
        </p:txBody>
      </p:sp>
      <p:pic>
        <p:nvPicPr>
          <p:cNvPr id="7" name="Рисунок 6" descr="G:\IMG_20210406_23324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004047" y="2967332"/>
            <a:ext cx="3779911" cy="3521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323022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G:\IMG_20210406_23332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2762669" y="-450301"/>
            <a:ext cx="339209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79512" y="3717032"/>
            <a:ext cx="849694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 2017, 2019  годах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Рагима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Сейдгусейновна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вошла  в список «Лучшие учителя  России». В 2019 году она стала победителем  Республиканского конкурса , проведенного в соответствии с Указом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Перезидента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РФ от 28 ноября  2018 года №679 «О премиях лучшим учителям России за достижения в педагогической деятельности».  В 2020  году она  стала победителем республиканского конкурса «На присуждение премий лучшим  учителям образовательных организаций республики Дагестан за достижения в педагогической деятельности».  </a:t>
            </a:r>
          </a:p>
        </p:txBody>
      </p:sp>
    </p:spTree>
    <p:extLst>
      <p:ext uri="{BB962C8B-B14F-4D97-AF65-F5344CB8AC3E}">
        <p14:creationId xmlns:p14="http://schemas.microsoft.com/office/powerpoint/2010/main" val="17169480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G:\IMG_20210406_23334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818454" y="-306286"/>
            <a:ext cx="339209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G:\IMG_20210406_233313_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179512" y="3822700"/>
            <a:ext cx="5760720" cy="2342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5004048" y="836712"/>
            <a:ext cx="39239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Моя сестра постоянно участвует в научно практических конференциях. Пишет статьи для журналов ВАК и РИНЦ.</a:t>
            </a:r>
          </a:p>
        </p:txBody>
      </p:sp>
    </p:spTree>
    <p:extLst>
      <p:ext uri="{BB962C8B-B14F-4D97-AF65-F5344CB8AC3E}">
        <p14:creationId xmlns:p14="http://schemas.microsoft.com/office/powerpoint/2010/main" val="40512360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G:\IMG_20210406_23335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674438" y="-306286"/>
            <a:ext cx="339209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860032" y="188641"/>
            <a:ext cx="3528392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Быть учителем – это ее судьба.  Она   человек ответственный и требовательный , в первую очередь, к себе. Страстно увлеченная своим предметом, она передает   любовь к нему и своим ученикам, и своим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детям.Ее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две дочери тоже пошли по стопам мамы и стали учителями.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Она гордится  своими учениками. Они все интересны и самодостаточны. Среди них есть лауреаты, призеры , победители муниципальных, Всероссийских, Международных конкурсов, чтений, предметных олимпиад.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347864" y="4293096"/>
            <a:ext cx="35101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7" name="Рисунок 6" descr="G:\IMG-20201211-WA001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651" y="4005064"/>
            <a:ext cx="4338365" cy="2682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Дом\Desktop\Фотки\PHOTO-2025-05-25-17-36-36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39" y="4005064"/>
            <a:ext cx="3873495" cy="26826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54647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404664"/>
            <a:ext cx="8579296" cy="5721499"/>
          </a:xfrm>
        </p:spPr>
        <p:txBody>
          <a:bodyPr>
            <a:normAutofit fontScale="55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Она продолжает работать и радует нас своими достижениями.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В современном мире профессия педагога часто воспринимается как призвание, а не просто работа. Для многих семей преподавание становится не просто профессией, а настоящим семейным делом, передающимся из поколения в поколение. Именно такой является и моя педагогическая династия со стороны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Нифталиевых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Моя тетя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Секнеханым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вместе с дядей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Эйюбом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вырастили и воспитали семерых детей . Четверо из них стали педагогами.</a:t>
            </a:r>
          </a:p>
          <a:p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Садыкова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Севиль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Эюбовна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педагогического колледжа работала долгое время в комсомоле. В данное время она ректор Института мировой экономики. Она гармонично сочетает в себе все необходимые руководителю деловые качества и чисто человеческие, нравственные черты характера. Если об этом подробнее... Во-первых, она обладает редким даром предвидения и умением выбирать правильные цели: не только привлекательные, но и реально достижимые. Все направления деятельности, которые на разных этапах намечались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Севиль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Эйюбовной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сегодня успешно реализованы. В то же время, она  всегда совершенно искренне радуется чужим успехам - коллег, подчиненных, ученых.    Моя сестра  умеет выстраивать отношения с самыми разными людьми, как внутри коллектива, так и за его пределами. Умеет найти подход к людям, сгладить намечающиеся конфликты. Именно этому за последние годы  ИМЭ   обязан просто разительному росту научных, производственных, деловых контактов, в том числе и международных.  Поскольку и аспирантуру, и докторантуру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Севиль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Эйюбовна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оканчивала в Москве, она имеет в столице налаженную сеть контактов с руководящими лицами отрасли просвещения, и их поддержка - весьма немаловажный фактор в успешной деятельности  Института мировой экономики. 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79736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323528" y="116633"/>
            <a:ext cx="7636731" cy="2304256"/>
          </a:xfrm>
        </p:spPr>
        <p:txBody>
          <a:bodyPr>
            <a:normAutofit fontScale="75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Поскольку и аспирантуру, и докторантуру 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Севиль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Эйюбовна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оканчивала в Москве, она имеет в столице налаженную сеть контактов с руководящими лицами отрасли просвещения, и их поддержка - весьма немаловажный фактор в успешной деятельности  Института мировой экономики</a:t>
            </a:r>
            <a:r>
              <a:rPr lang="ru-RU" dirty="0"/>
              <a:t>.  </a:t>
            </a:r>
          </a:p>
          <a:p>
            <a:endParaRPr lang="ru-RU" dirty="0"/>
          </a:p>
        </p:txBody>
      </p:sp>
      <p:pic>
        <p:nvPicPr>
          <p:cNvPr id="5" name="Рисунок 4" descr="C:\Users\Дом\AppData\Local\Temp\17e2bd39-0f07-473b-bed3-5481e9b38516_01-11-2025_20-14-06.zip.516\PHOTO-2025-11-01-20-13-1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916832"/>
            <a:ext cx="4824536" cy="402336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Дом\AppData\Local\Temp\80c4bcb3-a1b1-4104-bce2-98d457e33e99_30-10-2025_11-52-07.zip.e99\PHOTO-2025-10-30-11-42-34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916832"/>
            <a:ext cx="3668802" cy="47525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950983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C:\Users\Дом\AppData\Local\Temp\62295e9f-4629-4963-8c9c-dc4170b5766f_30-10-2025_11-52-07.zip.66f\PHOTO-2025-10-30-11-48-40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3384376" cy="59046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Дом\AppData\Local\Temp\80d9c5f3-4ebe-4f30-bd52-1808fe74f8ea_30-10-2025_11-52-07.zip.8ea\PHOTO-2025-10-30-11-46-56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88640"/>
            <a:ext cx="4918710" cy="269494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3779912" y="3501008"/>
            <a:ext cx="48245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Наряду  с тем, что она видный ученый ,она  прекрасная мать и бабушка. Её  два сына пошли по ее стопам.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Садыков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Гамзабег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Айдынбекович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молодой ученый руководит колледжем Бизнес-менеджмента Экономики и Права. Прекрасный руководитель, широкой души человек.</a:t>
            </a:r>
          </a:p>
        </p:txBody>
      </p:sp>
    </p:spTree>
    <p:extLst>
      <p:ext uri="{BB962C8B-B14F-4D97-AF65-F5344CB8AC3E}">
        <p14:creationId xmlns:p14="http://schemas.microsoft.com/office/powerpoint/2010/main" val="3401907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AppData\Local\Temp\6309d462-065d-4208-9ee8-19c71a327aa9_30-10-2025_11-52-07.zip.aa9\PHOTO-2025-10-30-11-43-39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2332080" cy="6048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Downloads\PHOTO-2025-11-01-16-34-05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60648"/>
            <a:ext cx="6071235" cy="36937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267346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C:\Users\Дом\AppData\Local\Temp\a6361f75-2319-4d37-a464-206a9b3bc120_01-11-2025_20-14-06.zip.120\PHOTO-2025-11-01-20-10-56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6632"/>
            <a:ext cx="7200800" cy="62646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95354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AppData\Local\Temp\2f55aee5-9f1a-43d0-b0e3-834d8b4d15ee_30-10-2025_11-52-07.zip.5ee\PHOTO-2025-10-30-11-44-50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2897281" cy="6048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Downloads\PHOTO-2025-11-01-20-08-58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32656"/>
            <a:ext cx="5040560" cy="345638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Объект 3" descr="C:\Users\Дом\Downloads\PHOTO-2025-11-01-20-14-57.jpg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899669"/>
            <a:ext cx="4536504" cy="26642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335870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Садыков Ахад Айдынбекович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16632"/>
            <a:ext cx="3503796" cy="452596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635896" y="-387425"/>
            <a:ext cx="5328592" cy="7540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Садыков </a:t>
            </a:r>
            <a:r>
              <a:rPr lang="ru-RU" sz="1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16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хад</a:t>
            </a: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Айдынбекович</a:t>
            </a:r>
            <a:endParaRPr lang="ru-RU" sz="16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июля 1985 года в г. Дербенте, Республике Дагестан, в семье учителей.   В 2000 году окончил среднюю школу № 4 им. М.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Рзаева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поступил в Профессиональное училище № 4 по специальности: «Слесарь по техническому обслуживанию и ремонту автотранспортных средств» по квалификации «Автомеханик». До поступления в институт, в школе занимался спортом (футбол, баскетбол, настольный, теннис, шахматы) становился неоднократным призером и чемпионом города Дербента.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2001 по 2006 гг. обучался в Университете машиностроения (МГТУ «МАМИ») г. Москва на экономическом факультете по специальности «Менеджмент организации». Годы учебы отмечены отличной успеваемостью и активной общественной работой.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августе 2006 года поступил на (второе высшее образование) экономический факультет по специальности «Бухгалтерский учет, анализ и аудит» при Институте мировой экономики на заочную форму обучения.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2006 по 2009 гг. работал старшим преподавателем кафедры экономики при Институте мировой экономики в г. Дербенте и, параллельно продолжал учебу в аспирантуре МГТУ «МАМИ. За время работы на этой кафедре кроме преподавательской и организационной деятельности активно занимался научной работой в области мировой, национальной и региональной экономики. С 2006 по 2009 гг. – аспирант Московского государственного технического университета «МАМИ», по специальности 08.00.05 – Экономика и управление народным хозяйством: «Экономика, организация и управление предприятиями, отраслями, комплексами». В 2010 году успешно защитил кандидатскую диссертацию, получив ученую степень кандидата экономических наук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101349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507288" cy="5937523"/>
          </a:xfrm>
        </p:spPr>
        <p:txBody>
          <a:bodyPr>
            <a:normAutofit fontScale="40000" lnSpcReduction="20000"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защиты с 2010 году по настоящее время работает проректором по научной работе при Институте мировой экономики.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Садыковым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Ахадом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Айдынбековичем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опубликовано более 20 научных статей, учебно-методический пособий, монографий, в том числе в журналах, рекомендованных ВАК.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 разработки и реализации проекта «Инновационная инфраструктура Дагестана», главной целью которой является максимальное повышение эффективности отраслей экономики Республики Дагестан. Проект позволит мобилизовать основные ресурсы – как материальные, так и рабочую силу для создания бизнес-центров в промышленных районах республики; выявить формирование новых отраслевых кластерах роста, в результате привлечения российских и иностранных инвестиций; увеличить численность рабочих мест в наукоемких областях экономики республики; повысить образовательный и профессиональный уровень трудового населения.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общественную деятельность в жизни и благоустройстве города Дербента неоднократно награждался почетными грамотами и дипломами.,          В ноябре 2013 года участвовал в 1 съезде молодежи Дагестана. За прошедшие годы принимал активное участие во всероссийских образовательных выставках, где был награжден также почетными грамотами. В 2013 году был отобран Комиссией по формированию и подготовке резерва управленческих кадров.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2014 году аттестован в качестве эксперта-аудитора внутренних проверок системы менеджмента качества.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2014 году Российской Академией Естествознания присвоено почетное звание «Заслуженный работник науки и образования».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2018 году принял участие в кадровом проекте «Мой Дагестан», где был награжден сертификатом.</a:t>
            </a:r>
          </a:p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Он   к.э.н., доктор философии (ЮНЕСКО), профессор РАЕ, член-корреспондент Международной академии общественных наук и информационных инноваций, проректор по научной работе.</a:t>
            </a:r>
          </a:p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Я горжусь своими племянниками.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01876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 descr="C:\Users\Дом\AppData\Local\Temp\10a8933c-a8a1-4886-85e0-7cc9c163c0c8_29-10-2025_12-37-25.zip.0c8\PHOTO-2025-10-29-12-15-46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3337897" cy="504056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3923928" y="404664"/>
            <a:ext cx="475252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Моя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сестра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Сахавет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Эйюбовна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педагог и воспитатель, психолог и артист.   Она учит   детей премудростям своего предмета,   формирует  личность ученика, расширяет  круг его интересов и возможностей.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Сахавет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Эйюбовна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придерживается  системно – деятельного подхода в обучении, который позволяет формировать у учащихся личностные,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метапредметные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предметные учебные действия. Кроме того, в основе стандарта лежит именно системно – деятельный подход, а ученики - главные действующие герои, чья деятельность должна быть осмыслена и значима.</a:t>
            </a: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3549887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Downloads\PHOTO-2025-10-29-12-15-47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55349" y="-422966"/>
            <a:ext cx="3374296" cy="4525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AppData\Local\Temp\9077e14e-63b9-4544-86dc-56c8db19ac6a_29-10-2025_12-37-25.zip.c6a\PHOTO-2025-10-29-12-15-47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527164"/>
            <a:ext cx="4083452" cy="321818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5004048" y="116632"/>
            <a:ext cx="386742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Её выпускники всегда вспоминают и гордятся тем, что их учителем     была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Сахавэт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Эйюбовна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 Всегда открытая, справедливая, понимающая, она  не только прекрасный человеком, но и хороший учитель. У неё очень много грамот и благодарностей.  За профессионализм и многолетний добросовестный труд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Сахавэт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Эйюбовне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присвоено почетное звание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«Почетный работник общего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РФ»</a:t>
            </a:r>
          </a:p>
        </p:txBody>
      </p:sp>
      <p:pic>
        <p:nvPicPr>
          <p:cNvPr id="7" name="Рисунок 6" descr="C:\Users\Дом\Downloads\PHOTO-2025-10-29-12-19-1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89924" y="3106952"/>
            <a:ext cx="3100319" cy="41764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6129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Desktop\Фотки\PHOTO-2025-10-30-13-08-5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4680520" cy="2808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C:\Users\timmi\AppData\Local\Temp\Rar$DIa7272.26155\17622725569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95863"/>
            <a:ext cx="5796136" cy="6456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timmi\AppData\Local\Temp\Rar$DIa7272.14510\176227255695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3424112"/>
            <a:ext cx="3096343" cy="3293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700440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idx="1"/>
          </p:nvPr>
        </p:nvSpPr>
        <p:spPr>
          <a:xfrm>
            <a:off x="107504" y="260648"/>
            <a:ext cx="8579296" cy="5865515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Моя сестра  </a:t>
            </a:r>
            <a:r>
              <a:rPr lang="ru-RU" sz="5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Алимурадова</a:t>
            </a:r>
            <a:r>
              <a:rPr lang="ru-RU" sz="5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Раана</a:t>
            </a:r>
            <a:r>
              <a:rPr lang="ru-RU" sz="5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Эйюбовна,</a:t>
            </a:r>
            <a:r>
              <a:rPr lang="ru-RU" sz="5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родилась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07.06.1961 </a:t>
            </a:r>
            <a:r>
              <a:rPr lang="ru-RU" sz="5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г.в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5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г.Дербенте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 в многодетной семье учителей.</a:t>
            </a:r>
          </a:p>
          <a:p>
            <a:pPr marL="0" indent="0">
              <a:buNone/>
            </a:pP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По окончании школы в 1981 году она  поступила в  Дагестанский государственный педагогический институт  на  факультет – дошкольное воспитание, по специальности педагогика и психология (дошкольная),   который закончила  в 1986г. Обучаясь заочно, одновременно стала работать в 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детском саду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воспитателем. </a:t>
            </a:r>
          </a:p>
          <a:p>
            <a:pPr marL="0" indent="0">
              <a:buNone/>
            </a:pP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В 1986 году после окончания ДГПИ ей была присвоена квалификация преподавателя дошкольной педагогики и психологии методиста по дошкольному воспитанию. В этом же году была назначена на должность заведующей Детского сада №15 </a:t>
            </a:r>
            <a:r>
              <a:rPr lang="ru-RU" sz="5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г.Дербента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В 1994 году была избрана секретарем первичного отделения Всероссийской политической партии «Единая Россия». </a:t>
            </a:r>
          </a:p>
          <a:p>
            <a:pPr marL="0" indent="0">
              <a:buNone/>
            </a:pP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С 1999 года, когда  детский сад был переименован на УВК «Начальная школа- детский сад №15»,  </a:t>
            </a:r>
            <a:r>
              <a:rPr lang="ru-RU" sz="5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Раана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была назначена на должность директора.</a:t>
            </a:r>
          </a:p>
          <a:p>
            <a:pPr marL="0" indent="0">
              <a:buNone/>
            </a:pP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2000 году учреждение было  переименовано в МБОУ « Прогимназия №15»,где она работает и по сей день.</a:t>
            </a:r>
          </a:p>
          <a:p>
            <a:pPr marL="0" indent="0">
              <a:buNone/>
            </a:pP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Имеет много благодарностей и поощрений  в трудовой книжке. </a:t>
            </a:r>
          </a:p>
          <a:p>
            <a:pPr marL="0" indent="0">
              <a:buNone/>
            </a:pP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В 2010 году была награждена Почетным Дипломом  и медалью Федеральной Службы государственной статистики за активное участие в проведении Всероссийской переписи населения  и проявленные при этом инициативу и </a:t>
            </a:r>
            <a:r>
              <a:rPr lang="ru-RU" sz="5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усердие.Она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«Почетный работник общего образования Российской Федерации»_ 2005г,   и   «Отличник образования Республики Дагестан».</a:t>
            </a:r>
          </a:p>
          <a:p>
            <a:pPr marL="0" indent="0">
              <a:buNone/>
            </a:pP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Раана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Эйюбовна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энергичный человек. Ее творческого потенциала хватает на работу в родном учреждении и на плодотворную общественную деятельность.  </a:t>
            </a:r>
          </a:p>
          <a:p>
            <a:pPr marL="0" indent="0">
              <a:buNone/>
            </a:pP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2019 году в </a:t>
            </a:r>
            <a:r>
              <a:rPr lang="ru-RU" sz="5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г.Москве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МБОУ «Прогимназия №15» , руководимая </a:t>
            </a:r>
            <a:r>
              <a:rPr lang="ru-RU" sz="5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Алимурадовой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Р.Э. ,получило статус «Лучшее образовательное учреждение России» . </a:t>
            </a:r>
            <a:r>
              <a:rPr lang="ru-RU" sz="5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Раана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Эйюбовна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награждена благодарностью за участие в реализации проекта II Республиканского конкурса «Золотые правила нравственности» ( 2019г.).</a:t>
            </a:r>
          </a:p>
          <a:p>
            <a:pPr marL="0" indent="0">
              <a:buNone/>
            </a:pP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Она активный участник международных конференций, форумов, семинаров и </a:t>
            </a:r>
            <a:r>
              <a:rPr lang="ru-RU" sz="5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вебинаров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республиканского и муниципального уровней.</a:t>
            </a:r>
          </a:p>
          <a:p>
            <a:pPr marL="0" indent="0">
              <a:buNone/>
            </a:pP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Ее высокая репутация и жизненная позиция дают основание утверждать, что  в наше сложное время есть руководители, которые безраздельно служат детям.</a:t>
            </a:r>
          </a:p>
          <a:p>
            <a:pPr marL="0" indent="0">
              <a:buNone/>
            </a:pP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5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Алимурадова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Р. Э. - очень добросовестный, глубоко порядочный, скромный, трудолюбивый руководитель.</a:t>
            </a:r>
          </a:p>
          <a:p>
            <a:pPr marL="0" indent="0">
              <a:buNone/>
            </a:pP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обращении с людьми  сдержана, вежлива, корректна. Среди коллег и персонала пользуется заслуженным авторитетом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412061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Нифталиева Вилаят Эйюбовна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88640"/>
            <a:ext cx="2857500" cy="316835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51520" y="980728"/>
            <a:ext cx="835292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свеча, которая светит другим, сгорая сама. Вот именно эти слова приходят мне всегда на ум, когда 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вспоминаю свою сестру – </a:t>
            </a:r>
            <a:r>
              <a:rPr lang="ru-RU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Нифталиеву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Вилаят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Эйюбовну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преподает математику   детям в МБОУ СОШ №19 г. Дербента.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Вилаят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Эйюбовна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добрый и заботливый учитель. Она неутомима, энергична и сдержана. Бывает строга, но всегда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ведлива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предусмотрительна. Она спокойна и уравновешена, уважает достоинство и личность каждого ребенка. Очень любит свое дело, которому отдает себя сполна. Любовь и интерес 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ему предмету она всегда старается передать и   детям. Щедро делится с детьми теми знаниями, которыми владеет сама. На её уроках всегда интересно и разнообразно.  Она формирует у ребят нравственные, этические, философские, социальные ценности. Это способствует духовному развитию, воспитывает, призывает и будит чувства, заставляет мыслить .Она очень порядочный и доброжелательный человек.       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2234157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AppData\Local\Temp\683b7fb4-e06c-41d4-a5ae-7f397126a23c_29-10-2025_19-14-07.zip.23c\PHOTO-2025-10-29-19-05-04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31540" y="152637"/>
            <a:ext cx="3528392" cy="3744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AppData\Local\Temp\7cff3220-3a53-4964-9cbf-9d0154091767_29-10-2025_19-14-07.zip.767\PHOTO-2025-10-29-19-05-0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88640"/>
            <a:ext cx="4859670" cy="643961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251520" y="2551836"/>
            <a:ext cx="388843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Вилаят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Эйюбовна</a:t>
            </a:r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награждена благодарственными письмами и грамотами за плодотворный и добросовестный труд, за профессионализм и неоценимый вклад в деле воспитания и обучения подрастающего поколения.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98790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её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плодотворную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работу она награждена значком </a:t>
            </a: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«Почетный работник общего образования РФ»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Моя сестра победитель конкурса лучших учителей РД. </a:t>
            </a:r>
          </a:p>
          <a:p>
            <a:endParaRPr lang="ru-RU" dirty="0"/>
          </a:p>
        </p:txBody>
      </p:sp>
      <p:pic>
        <p:nvPicPr>
          <p:cNvPr id="4" name="Рисунок 3" descr="C:\Users\Дом\AppData\Local\Temp\978aae0c-b68a-4fdc-b940-38f3e1fe28e8_29-10-2025_19-14-07.zip.8e8\PHOTO-2025-10-29-19-05-0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332543" y="1411873"/>
            <a:ext cx="3320415" cy="53384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053616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3068" y="231494"/>
            <a:ext cx="8443732" cy="5894669"/>
          </a:xfrm>
        </p:spPr>
        <p:txBody>
          <a:bodyPr/>
          <a:lstStyle/>
          <a:p>
            <a:r>
              <a:rPr lang="ru-RU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Учительскую династию в третьем  поколении продолжаю  я ,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Шайдаева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Альбина </a:t>
            </a:r>
            <a:r>
              <a:rPr lang="ru-RU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Ядуллаевна,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начальных классов МБОУ «СОШ №5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г.Огни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endParaRPr lang="ru-RU" dirty="0"/>
          </a:p>
        </p:txBody>
      </p:sp>
      <p:pic>
        <p:nvPicPr>
          <p:cNvPr id="4" name="Рисунок 3" descr="Шайдаева Альбина Ядуллаевна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13338"/>
            <a:ext cx="3096126" cy="295232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707904" y="2413338"/>
            <a:ext cx="424847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 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Имею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 высшее образование, закончила в 2000 году     (МГОПУ) Московский государственный открытый педагогический университет, получила квалификацию: Учитель начальных классов, воспитатель дошкольных учреждений по специальности« Педагогика и психология».</a:t>
            </a:r>
          </a:p>
        </p:txBody>
      </p:sp>
    </p:spTree>
    <p:extLst>
      <p:ext uri="{BB962C8B-B14F-4D97-AF65-F5344CB8AC3E}">
        <p14:creationId xmlns:p14="http://schemas.microsoft.com/office/powerpoint/2010/main" val="374628348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timmi\Desktop\документы\диплом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3199921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timmi\Desktop\фотографии нашего класса\2a01a739-16f1-410c-9833-2583d85507c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88640"/>
            <a:ext cx="3600400" cy="519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245438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timmi\Desktop\фотографии нашего класса\fb04db0c-ba0e-4cba-803b-7a1adf7c567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0659"/>
            <a:ext cx="3456384" cy="4452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851920" y="3974510"/>
            <a:ext cx="446449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Сердце радуется, когда вижу живые, искрящиеся глаза детей, заинтересованные и счастливые от того, что их любят, уважают, что им доверяют, с ними советуются и дают возможность самостоятельно делать выводы, совершать важные поступки, заниматься решением проблем. Значит, я все сделала правильно и в выборе профессии не ошиблась</a:t>
            </a:r>
            <a:r>
              <a:rPr lang="ru-RU" dirty="0"/>
              <a:t>.</a:t>
            </a:r>
            <a:br>
              <a:rPr lang="ru-RU" dirty="0"/>
            </a:br>
            <a:endParaRPr lang="ru-RU" dirty="0"/>
          </a:p>
        </p:txBody>
      </p:sp>
      <p:pic>
        <p:nvPicPr>
          <p:cNvPr id="14" name="Объект 3" descr="C:\Users\Дом\Downloads\PHOTO-2025-11-01-16-48-25.jpg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3932" y="437274"/>
            <a:ext cx="4068507" cy="31357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C:\Users\Дом\Downloads\PHOTO-2025-10-31-17-22-5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2194"/>
            <a:ext cx="3237880" cy="20054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1080678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s://sh5-dagestanskie-ogni-r82.gosweb.gosuslugi.ru/netcat_files/userfiles/IMG-20231120-WA0018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3"/>
            <a:ext cx="3456384" cy="331236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851920" y="332657"/>
            <a:ext cx="486003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Ежедневно, каждую минуту меня окружают мои ученики. Каждый день, когда звенит звонок и начинается урок, ко мне обращены взоры моих ребят. На меня смотрят десятки пытливых глаз, которые всё высматривают, всё замечают и всё укладывают в укромные уголки детской памяти.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меня очень важно, чтобы каждый из них поверил мне, сохранил уважение, признательность. А я должна оправдать это доверие. В своей работе я стремлюсь к тому, чтобы на каждом уроке ребёнок переживал радость открытий, мог поверить в свои силы и возможности. Если учитель не боится новизны, постоянно находится в творческом поиске, то и его ученики тоже любят творить, стремятся узнать много нового и интересного. Я учу их, а они учат меня. Ребята моего класса – творческие, активные, поэтому принимают участие в различных мероприятиях и получают призовые места. Ведь неотъемлемой частью образования является и воспитательная работа. Я – учитель, который входит в жизнь ребёнка и его семьи. Я должна стать для  них  «второй мамой». Ведь они со мной тоже  делятся своими радостями и неудачами. А мне необходимо вовремя поддержать его, успокоить, порадоваться вместе с ним.</a:t>
            </a:r>
          </a:p>
        </p:txBody>
      </p:sp>
      <p:pic>
        <p:nvPicPr>
          <p:cNvPr id="6" name="Рисунок 5" descr="C:\Users\Дом\Downloads\PHOTO-2025-10-28-22-41-36 (1)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89269"/>
            <a:ext cx="3528392" cy="31307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5635741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9512" y="188640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 как и мои старшие сестры люблю участвовать в конкурсах, семинарах 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вебинарах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2020году была победителем конкурса «Лучший учитель РФ»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этом 2025 году награждена почетным званием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«Почетный работник сферы образования РФ»</a:t>
            </a:r>
          </a:p>
        </p:txBody>
      </p:sp>
      <p:pic>
        <p:nvPicPr>
          <p:cNvPr id="6" name="Рисунок 5" descr="C:\Users\Дом\Downloads\PHOTO-2025-11-01-16-46-49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196752"/>
            <a:ext cx="5482848" cy="2520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Дом\Downloads\PHOTO-2025-11-01-17-58-2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2628736" cy="4680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Дом\Downloads\PHOTO-2025-10-28-22-41-36 (1)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64" y="3897052"/>
            <a:ext cx="4410372" cy="1872208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Объект 9"/>
          <p:cNvSpPr>
            <a:spLocks noGrp="1"/>
          </p:cNvSpPr>
          <p:nvPr>
            <p:ph idx="1"/>
          </p:nvPr>
        </p:nvSpPr>
        <p:spPr>
          <a:xfrm>
            <a:off x="179622" y="1196752"/>
            <a:ext cx="8784976" cy="5040560"/>
          </a:xfrm>
        </p:spPr>
        <p:txBody>
          <a:bodyPr>
            <a:norm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919074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Заведующий Алимурадова Светлана Санверовна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2857500" cy="35718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347864" y="116631"/>
            <a:ext cx="554461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Есть такие названия, которые сразу на­страивают на радостный лад, вызывая те­плые и светлые чувства. Такое же название у частного детского сада «Солнышко» в городе Дербенте.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Здесь работают люди, для которых педагогика — не профессия, а образ жизни.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детском саду нет случайных людей. Все пе­дагоги — люди творческие, любящие и понимаю­щие детей. Они внедряют в свою деятельность новейшие технологии по воспитанию и обуче­нию, стараются внести в маленькие детские сер­дечки добро и радость, любовь и искренность, нежность и заботу, создать уютную обстановку в группах.</a:t>
            </a:r>
          </a:p>
        </p:txBody>
      </p:sp>
      <p:pic>
        <p:nvPicPr>
          <p:cNvPr id="6" name="Рисунок 5" descr="https://xn--80agbkff0byi.xn--p1ai/wp-content/uploads/2018/12/--Vmeste-s---Solnyishkom---v-No-vyiy-2019-g-od---1-300x199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809950"/>
            <a:ext cx="5113020" cy="27009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6756339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355" y="46300"/>
            <a:ext cx="8579296" cy="4509120"/>
          </a:xfrm>
        </p:spPr>
        <p:txBody>
          <a:bodyPr>
            <a:norm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Возглавляет этот коллектив энергичная заведу­ющая – моя племянница </a:t>
            </a:r>
            <a:r>
              <a:rPr lang="ru-RU" sz="1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Алимурадова</a:t>
            </a:r>
            <a:r>
              <a:rPr lang="ru-RU" sz="1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Светлана </a:t>
            </a:r>
            <a:r>
              <a:rPr lang="ru-RU" sz="1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Санверовна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молодой руководитель, «генератор идей», с незаурядными организаторскими способно­стями. Это высокий класс и стиль во всем, на­чиная от внешнего вида до организации работы в дошкольном учреждении. Ее участие в любом мероприятии поражает массой нестандартных решений и свежих идей. Педагогические знания в сочетании с природными талантами Светланы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Санверовны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гарантируют успех в любых начина­ниях. Она всегда может заинтересовать педаго­гов и детей чем-то необычным, интересным. Она может найти общий язык и с коллективом, и с ро­дителями, и со спонсорами, и с детьми.</a:t>
            </a:r>
          </a:p>
          <a:p>
            <a:endParaRPr lang="ru-RU" sz="1800" dirty="0"/>
          </a:p>
        </p:txBody>
      </p:sp>
      <p:pic>
        <p:nvPicPr>
          <p:cNvPr id="4" name="Рисунок 3" descr="C:\Users\Дом\AppData\Local\Temp\4ce4635e-0b78-4654-afbc-ed542053d0d0_01-11-2025_17-40-44.zip.0d0\PHOTO-2025-11-01-17-34-26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76872"/>
            <a:ext cx="4324394" cy="424847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AppData\Local\Temp\421f093f-2316-429c-8c53-1cc1cd92da28_01-11-2025_17-40-44.zip.a28\PHOTO-2025-11-01-17-33-55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276873"/>
            <a:ext cx="3874770" cy="42484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1088283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AppData\Local\Temp\aadfd133-856a-4595-8b86-9002c203a17d_01-11-2025_17-40-44.zip.17d\PHOTO-2025-11-01-17-33-3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3672408" cy="6048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AppData\Local\Temp\a460f9aa-b087-4f64-9cc8-8c045f53ee0e_01-11-2025_17-40-44.zip.e0e\PHOTO-2025-11-01-17-33-07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32656"/>
            <a:ext cx="4397375" cy="59046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5068173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AppData\Local\Temp\5be41dce-d646-4342-8ed5-cd4d46f4a517_01-11-2025_17-40-44.zip.517\PHOTO-2025-11-01-17-32-33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3960440" cy="630753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AppData\Local\Temp\3474e669-3451-43b0-af48-fadefe2a854f_01-11-2025_17-40-44.zip.54f\PHOTO-2025-11-01-17-31-39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04665"/>
            <a:ext cx="4035946" cy="61206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2866461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AppData\Local\Temp\df7d7b43-724a-4986-be38-2b0d36418c57_01-11-2025_17-40-44.zip.c57\PHOTO-2025-11-01-17-30-08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3672408" cy="6192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AppData\Local\Temp\ada0d439-b076-4f05-9292-3b86cefff161_01-11-2025_17-40-44.zip.161\PHOTO-2025-11-01-17-29-28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32656"/>
            <a:ext cx="4063132" cy="63263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344780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AppData\Local\Temp\db84f804-dd9c-4d04-a275-08e514350bc1_01-11-2025_17-40-44.zip.bc1\PHOTO-2025-11-01-17-28-2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4752528" cy="6336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xn--80agbkff0byi.xn--p1ai/wp-content/uploads/2018/12/--Vmeste-s---Solnyishkom---v-No-vyiy-2019-g-od---4-300x20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88640"/>
            <a:ext cx="3604920" cy="280544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Дом\AppData\Local\Temp\8cd3e3b6-c054-4ba4-a48c-3e8f400f60a8_01-11-2025_17-40-44.zip.0a8\PHOTO-2025-11-01-17-28-4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906" y="3140968"/>
            <a:ext cx="3570086" cy="3600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4209607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332657"/>
            <a:ext cx="8507288" cy="1440159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Моя племянница   </a:t>
            </a:r>
            <a:r>
              <a:rPr lang="ru-RU" sz="3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Эмиргамзаева</a:t>
            </a:r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Радмила</a:t>
            </a:r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Сеядовна</a:t>
            </a:r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тоже  выбрала наш путь.   Она окончила иностранный факультет Дагестанского государственного педагогического университета.  В данное время работает воспитателем в садике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г.Владимира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Имеет много благодарностей и, как и я, любит участвовать во всех конкурсах. </a:t>
            </a:r>
          </a:p>
        </p:txBody>
      </p:sp>
      <p:pic>
        <p:nvPicPr>
          <p:cNvPr id="4" name="Рисунок 3" descr="https://psv4.userapi.com/s/v1/d/kZ7LBwL0r6oLRogptNfzZRX4vrijzvjKe0Cppsxoj_Ey4Gg0Ksp2kHppDlS-Jloxi7h5oaJVfZ76UK_VZ9C6ieQMXKanbRpZU-A_srLFdVx68g9hf8RTvA/IMG-20230708-WA000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1772816"/>
            <a:ext cx="4104456" cy="4474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Downloads\PHOTO-2025-10-28-22-51-37 (4)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378479" y="1251547"/>
            <a:ext cx="3006569" cy="40846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2449826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s://psv4.userapi.com/s/v1/d/QFQ5QuyN4hklIAA62WsaW4NbMmyNlssk50mScO_8w3d0MdWVd8t7UE_Jd0XYgGew9kVwNvnhz2U0674zo3UzPTc5wytl2j3ntvDZi2f5dsKmwEYCACkBRw/IMG-20230708-WA0005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35" y="317186"/>
            <a:ext cx="3384376" cy="3384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psv4.userapi.com/s/v1/d/j_hv6iN3ZCkLeA2qDqfVqOdldc2hPS058DXB15EdyuyPb-sVojeIMerZzSxQYYJEzOu-O6BXnJvhpNYZ_O4AK2mGJD1jNT_7COv1yBXAljCCZWSh9Auekg/IMG-20230708-WA001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220097"/>
            <a:ext cx="4929138" cy="297473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3995936" y="80776"/>
            <a:ext cx="492913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?! Моя роль как педагога в образовании дошкольника – сопровождение индивидуального развития ребенка как целостная социально-психолого-педагогическая технология, обеспечивающая адаптацию, интеграцию и индивидуализацию ребенка в социальном мире. Развивать творческие способности и коммуникативные навыки, что позволяет ему успешно адаптироваться к изменившейся ситуации школьного обучения."-      говорит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Радмила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Сеядовна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5190211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Downloads\PHOTO-2025-10-28-22-51-36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812988" y="1283975"/>
            <a:ext cx="6426345" cy="4176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Downloads\PHOTO-2025-10-28-22-51-3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863" y="116632"/>
            <a:ext cx="4090035" cy="64687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976331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Downloads\PHOTO-2025-10-28-22-51-37 (2)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4239947" cy="612067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Downloads\PHOTO-2025-10-30-16-02-09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32656"/>
            <a:ext cx="4483100" cy="6120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6563255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AppData\Local\Temp\062cc9fc-dfee-4bd9-8116-38b4b173b638_29-10-2025_19-19-03.zip.638\PHOTO-2025-10-28-22-58-25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8568952" cy="4121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AppData\Local\Temp\feb37109-dac2-4db8-ab4b-8ef9c6559269_29-10-2025_19-19-03.zip.269\PHOTO-2025-10-28-22-58-2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653136"/>
            <a:ext cx="5610225" cy="18065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2944877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Downloads\PHOTO-2025-11-01-16-51-31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90806"/>
            <a:ext cx="7128792" cy="59766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0834041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6632"/>
            <a:ext cx="8579296" cy="367240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/>
              <a:t>Понятие «династия» связано с тружениками, передающими из рода в род своё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мастерство. И когда я размышляю, а что если бы каждой из нас снова пришлось сделать свой выбор, заново прожить жизнь, то несомненно одно – мы бы снова выбрали эту замечательную профессию — педагог.  Если меня спросят, что значит быть счастливой? Я  отвечу: «Счастье – это найти путь в жизни, получать удовольствие от своей востребованности ,учиться удивляться и удивлять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других,бежать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день на любимую работу , а вечером домой, к   семье , и за вечерним чаепитием делиться друг с другом о том, как прошел день…  . А  иметь  множество благодарных учеников, которые  никогда не забывают поздравить и пожелать здоровья и успехов на все праздники»   И это ли ни счастье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marL="0" indent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считаю себя счастливым человеком, потому что у меня есть любимая работа, уважение моих коллег. Я счастлива, когда моим ребятам нравится учиться, когда вижу улыбки на их лицах, когда от счастья светятся  их глаза, когда вижу результаты своего кропотливого труда. Если у учителя есть желание отдать, то у ученика обязательно появится желание получить. Когда эти два желания совпадают, получается прекрасный результат. А получается он у учителя, влюблённого в свою профессию.  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Продолжится ли педагогическая династия нашей семьи? Пока не знаю. Но знаю, что профессия – учителя  должна  быть призванием, она благородная, нужная.  Надеюсь, что  мои   внуки    тоже выберут этот нелегкий труд - труд педагога. </a:t>
            </a: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20848651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507288" cy="237626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Учитель – это больше, чем просто работа. И если в вашем доме, когда собираются родственники,   педсовет и все разговоры только о школе , если профессия стала жизнью нескольких поколений семьи, значит, - это учительская династия, явление драгоценное и необъяснимое…  Мои многочисленные племянники и племянницы тоже продолжают нашу педагогическую династию.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Одна из них –правнучка 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Насирова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Марина Владиславовна.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</a:rPr>
              <a:t> </a:t>
            </a:r>
          </a:p>
        </p:txBody>
      </p:sp>
      <p:pic>
        <p:nvPicPr>
          <p:cNvPr id="4" name="Рисунок 3" descr="C:\Users\Дом\AppData\Local\Temp\c5034501-5332-444e-9ad2-1f11c0e493f8_01-11-2025_21-40-35.zip.3f8\PHOTO-2025-11-01-21-27-26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276872"/>
            <a:ext cx="5124926" cy="3456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9083115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Дом\AppData\Local\Temp\4302616b-d172-4528-b1ca-f16febc4960f_01-11-2025_21-40-35.zip.60f\PHOTO-2025-11-01-21-25-32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42229" y="1095148"/>
            <a:ext cx="5475931" cy="3744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Дом\AppData\Local\Temp\2c5ffce9-896e-40f6-8612-e79b5d472343_01-11-2025_21-40-35.zip.343\PHOTO-2025-11-01-21-25-3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29391"/>
            <a:ext cx="4086121" cy="55038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1523617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меня педагогическая династия – это не просто преемственность профессий. Это особая атмосфера в семье, где постоянно обсуждаются вопросы образования, методики преподавания, психология детей. Это уважение к профессии учителя, понимание её значимости и ответственности.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Продолжая семейную традицию, я осознаю всю важность своей миссии. Быть частью педагогической династии – значит нести ответственность не только перед учениками, но и перед предыдущими поколениями учителей. Это особая честь – продолжать благородное дело образования, внося свой вклад в развитие будущих поколений.</a:t>
            </a:r>
          </a:p>
          <a:p>
            <a:pPr marL="0" indent="0">
              <a:buNone/>
            </a:pP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522118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80369" y="2967335"/>
            <a:ext cx="798327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Monotype Corsiva" panose="03010101010201010101" pitchFamily="66" charset="0"/>
              </a:rPr>
              <a:t>     Спасибо за внимание!</a:t>
            </a:r>
            <a:endParaRPr lang="ru-RU" sz="66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01786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3285</Words>
  <Application>Microsoft Office PowerPoint</Application>
  <PresentationFormat>Экран (4:3)</PresentationFormat>
  <Paragraphs>131</Paragraphs>
  <Slides>62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62</vt:i4>
      </vt:variant>
    </vt:vector>
  </HeadingPairs>
  <TitlesOfParts>
    <vt:vector size="63" baseType="lpstr">
      <vt:lpstr>Тема Office</vt:lpstr>
      <vt:lpstr>Презентация PowerPoint</vt:lpstr>
      <vt:lpstr>        «Моя педагогическая династия»    Мы в этой жизни все как ветки, а корни наши в глубине. И я горжусь, что мои предки, свой след оставили во мне.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timmi</dc:creator>
  <cp:lastModifiedBy>timmi.essential@example.ru</cp:lastModifiedBy>
  <cp:revision>38</cp:revision>
  <dcterms:created xsi:type="dcterms:W3CDTF">2025-11-05T14:26:12Z</dcterms:created>
  <dcterms:modified xsi:type="dcterms:W3CDTF">2025-11-05T20:52:16Z</dcterms:modified>
</cp:coreProperties>
</file>