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4" r:id="rId3"/>
    <p:sldId id="263" r:id="rId4"/>
    <p:sldId id="257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844B-AD3B-42CF-BC39-49BC34862B97}" type="datetimeFigureOut">
              <a:rPr lang="ru-RU" smtClean="0"/>
              <a:pPr/>
              <a:t>вс 19.05.24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C84-82F4-4505-B8E4-5529C5062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844B-AD3B-42CF-BC39-49BC34862B97}" type="datetimeFigureOut">
              <a:rPr lang="ru-RU" smtClean="0"/>
              <a:pPr/>
              <a:t>вс 19.05.24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C84-82F4-4505-B8E4-5529C5062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844B-AD3B-42CF-BC39-49BC34862B97}" type="datetimeFigureOut">
              <a:rPr lang="ru-RU" smtClean="0"/>
              <a:pPr/>
              <a:t>вс 19.05.24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C84-82F4-4505-B8E4-5529C5062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844B-AD3B-42CF-BC39-49BC34862B97}" type="datetimeFigureOut">
              <a:rPr lang="ru-RU" smtClean="0"/>
              <a:pPr/>
              <a:t>вс 19.05.24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C84-82F4-4505-B8E4-5529C5062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844B-AD3B-42CF-BC39-49BC34862B97}" type="datetimeFigureOut">
              <a:rPr lang="ru-RU" smtClean="0"/>
              <a:pPr/>
              <a:t>вс 19.05.24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C84-82F4-4505-B8E4-5529C5062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844B-AD3B-42CF-BC39-49BC34862B97}" type="datetimeFigureOut">
              <a:rPr lang="ru-RU" smtClean="0"/>
              <a:pPr/>
              <a:t>вс 19.05.24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C84-82F4-4505-B8E4-5529C5062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844B-AD3B-42CF-BC39-49BC34862B97}" type="datetimeFigureOut">
              <a:rPr lang="ru-RU" smtClean="0"/>
              <a:pPr/>
              <a:t>вс 19.05.24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C84-82F4-4505-B8E4-5529C5062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844B-AD3B-42CF-BC39-49BC34862B97}" type="datetimeFigureOut">
              <a:rPr lang="ru-RU" smtClean="0"/>
              <a:pPr/>
              <a:t>вс 19.05.24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C84-82F4-4505-B8E4-5529C5062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844B-AD3B-42CF-BC39-49BC34862B97}" type="datetimeFigureOut">
              <a:rPr lang="ru-RU" smtClean="0"/>
              <a:pPr/>
              <a:t>вс 19.05.24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C84-82F4-4505-B8E4-5529C5062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844B-AD3B-42CF-BC39-49BC34862B97}" type="datetimeFigureOut">
              <a:rPr lang="ru-RU" smtClean="0"/>
              <a:pPr/>
              <a:t>вс 19.05.24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C84-82F4-4505-B8E4-5529C5062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B844B-AD3B-42CF-BC39-49BC34862B97}" type="datetimeFigureOut">
              <a:rPr lang="ru-RU" smtClean="0"/>
              <a:pPr/>
              <a:t>вс 19.05.24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F1C84-82F4-4505-B8E4-5529C50629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7B844B-AD3B-42CF-BC39-49BC34862B97}" type="datetimeFigureOut">
              <a:rPr lang="ru-RU" smtClean="0"/>
              <a:pPr/>
              <a:t>вс 19.05.24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F1C84-82F4-4505-B8E4-5529C50629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314" name="AutoShape 2" descr="http://900igr.net/up/datai/202616/0001-001-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16" name="AutoShape 4" descr="http://900igr.net/up/datai/202616/0001-001-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8" name="Picture 6" descr="https://catherineasquithgallery.com/uploads/posts/2021-02/1613640556_87-p-fon-dlya-prezentatsii-logopeda-89.jpg"/>
          <p:cNvPicPr>
            <a:picLocks noChangeAspect="1" noChangeArrowheads="1"/>
          </p:cNvPicPr>
          <p:nvPr/>
        </p:nvPicPr>
        <p:blipFill>
          <a:blip r:embed="rId13" cstate="print"/>
          <a:srcRect l="4209" t="3541" r="3827" b="2817"/>
          <a:stretch>
            <a:fillRect/>
          </a:stretch>
        </p:blipFill>
        <p:spPr bwMode="auto">
          <a:xfrm>
            <a:off x="0" y="0"/>
            <a:ext cx="9168848" cy="685800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4.jpeg"/><Relationship Id="rId16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620688"/>
            <a:ext cx="7200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008000"/>
                </a:solidFill>
              </a:rPr>
              <a:t>                 «Затейник»</a:t>
            </a:r>
          </a:p>
          <a:p>
            <a:endParaRPr lang="ru-RU" sz="2000" b="1" dirty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3" name="Стрелка вправо 2">
            <a:hlinkClick r:id="" action="ppaction://hlinkshowjump?jump=nextslide"/>
          </p:cNvPr>
          <p:cNvSpPr/>
          <p:nvPr/>
        </p:nvSpPr>
        <p:spPr>
          <a:xfrm>
            <a:off x="8172400" y="6165304"/>
            <a:ext cx="648072" cy="360040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1484784"/>
            <a:ext cx="7704856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i="1" dirty="0" smtClean="0">
                <a:ln w="11430"/>
                <a:solidFill>
                  <a:srgbClr val="A2000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</a:t>
            </a:r>
            <a:r>
              <a:rPr lang="ru-RU" sz="4000" b="1" i="1" dirty="0" smtClean="0">
                <a:ln w="11430"/>
                <a:solidFill>
                  <a:srgbClr val="A2000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«Функциональная грамотность: умные  шаги  вместе  всей  семьёй»</a:t>
            </a:r>
            <a:endParaRPr lang="ru-RU" sz="4000" dirty="0"/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3707904" y="3936832"/>
            <a:ext cx="49685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Автор :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Юзбеков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А.С. ученик 1 «а» класса</a:t>
            </a:r>
          </a:p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МОУ СОШ №7 им.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Мирзакеримова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А.А.  г.Дагестанские Огни</a:t>
            </a:r>
          </a:p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Республика Дагестан</a:t>
            </a:r>
            <a:br>
              <a:rPr lang="ru-RU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Рук.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Рамазанова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У.Ш.</a:t>
            </a:r>
            <a:endParaRPr lang="ru-RU" sz="24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6" name="Рисунок 5" descr="https://avatars.mds.yandex.net/i?id=d46fb53a53c51c5936fe9c11f161c819786f3de2-12475925-images-thumbs&amp;n=13"/>
          <p:cNvPicPr/>
          <p:nvPr/>
        </p:nvPicPr>
        <p:blipFill>
          <a:blip r:embed="rId2" cstate="print"/>
          <a:srcRect b="8626"/>
          <a:stretch>
            <a:fillRect/>
          </a:stretch>
        </p:blipFill>
        <p:spPr bwMode="auto">
          <a:xfrm>
            <a:off x="683569" y="2996951"/>
            <a:ext cx="3096344" cy="3168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889844"/>
            <a:ext cx="79208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ru-RU" b="1" dirty="0" smtClean="0">
                <a:solidFill>
                  <a:schemeClr val="tx2"/>
                </a:solidFill>
                <a:latin typeface="Comic Sans MS" pitchFamily="66" charset="0"/>
              </a:rPr>
              <a:t>                  Здравствуйте, уважаемые гости!</a:t>
            </a:r>
            <a:endParaRPr lang="ru-RU" b="1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 algn="just"/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    </a:t>
            </a:r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Сегодня я представляю вашему вниманию мою работу по функциональной грамотности на тему: </a:t>
            </a:r>
            <a:r>
              <a:rPr lang="ru-RU" b="1" dirty="0" smtClean="0">
                <a:solidFill>
                  <a:schemeClr val="tx2"/>
                </a:solidFill>
                <a:latin typeface="Comic Sans MS" pitchFamily="66" charset="0"/>
              </a:rPr>
              <a:t>« Умные шаги вместе всей семьей»</a:t>
            </a:r>
          </a:p>
          <a:p>
            <a:pPr algn="just"/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    Для </a:t>
            </a:r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того чтобы быть успешным в обучении, </a:t>
            </a:r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я </a:t>
            </a:r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должен прежде всего уметь работать с </a:t>
            </a:r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информацией.</a:t>
            </a:r>
          </a:p>
          <a:p>
            <a:pPr algn="just"/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     </a:t>
            </a:r>
            <a:r>
              <a:rPr lang="ru-RU" b="1" dirty="0" smtClean="0">
                <a:solidFill>
                  <a:schemeClr val="tx2"/>
                </a:solidFill>
                <a:latin typeface="Comic Sans MS" pitchFamily="66" charset="0"/>
              </a:rPr>
              <a:t>Цель моей работы: </a:t>
            </a:r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находить информацию, </a:t>
            </a:r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отделять нужное от ненужного, проверять факты, анализировать, обобщать и – что очень важно – перекладывать на собственный опыт. </a:t>
            </a:r>
          </a:p>
          <a:p>
            <a:pPr algn="just"/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  </a:t>
            </a:r>
            <a:r>
              <a:rPr lang="ru-RU" b="1" dirty="0" smtClean="0">
                <a:solidFill>
                  <a:schemeClr val="tx2"/>
                </a:solidFill>
                <a:latin typeface="Comic Sans MS" pitchFamily="66" charset="0"/>
              </a:rPr>
              <a:t>  </a:t>
            </a:r>
            <a:r>
              <a:rPr lang="ru-RU" b="1" dirty="0" smtClean="0">
                <a:solidFill>
                  <a:schemeClr val="tx2"/>
                </a:solidFill>
                <a:latin typeface="Comic Sans MS" pitchFamily="66" charset="0"/>
              </a:rPr>
              <a:t> Задачи моей работы: </a:t>
            </a:r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способность применять знания, полученные в школе, для решения повседневных </a:t>
            </a:r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задач.</a:t>
            </a:r>
          </a:p>
          <a:p>
            <a:pPr algn="just"/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     В разделе «Математическая грамотность» я  буду  решать непростые задачи, применять математические законы и правила в жизни.</a:t>
            </a:r>
          </a:p>
          <a:p>
            <a:pPr algn="just"/>
            <a:r>
              <a:rPr lang="ru-RU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ru-RU" smtClean="0">
                <a:solidFill>
                  <a:schemeClr val="tx2"/>
                </a:solidFill>
                <a:latin typeface="Comic Sans MS" pitchFamily="66" charset="0"/>
              </a:rPr>
              <a:t>   2024  </a:t>
            </a:r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год объявлен в России Годом семьи, который символизирует любовь, верность и новую маленькую жизнь.</a:t>
            </a:r>
          </a:p>
          <a:p>
            <a:pPr algn="just"/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ru-RU" dirty="0" smtClean="0">
                <a:solidFill>
                  <a:schemeClr val="tx2"/>
                </a:solidFill>
                <a:latin typeface="Comic Sans MS" pitchFamily="66" charset="0"/>
              </a:rPr>
              <a:t>  В своей работе я хочу рассказать о семейных ценностях в нашей семье. </a:t>
            </a:r>
            <a:endParaRPr lang="ru-RU" dirty="0"/>
          </a:p>
        </p:txBody>
      </p:sp>
    </p:spTree>
  </p:cSld>
  <p:clrMapOvr>
    <a:masterClrMapping/>
  </p:clrMapOvr>
  <p:transition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90376" y="476672"/>
            <a:ext cx="15632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Задание 1.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052736"/>
            <a:ext cx="79928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Говорят, Дагестан славится дружбой народов, многонациональностью и гостеприимством. Вои моя семья, живя в Дагестане, в маленьком городе Дагестанские Огни очень гостеприимная. В семье у нас : папа - он главный  в семье, мама – самая лучшая на свете, две сестры, я, </a:t>
            </a:r>
            <a:r>
              <a:rPr lang="ru-RU" dirty="0" err="1" smtClean="0"/>
              <a:t>Юзбеков</a:t>
            </a:r>
            <a:r>
              <a:rPr lang="ru-RU" dirty="0" smtClean="0"/>
              <a:t>   </a:t>
            </a:r>
            <a:r>
              <a:rPr lang="ru-RU" dirty="0" err="1" smtClean="0"/>
              <a:t>Асхаб</a:t>
            </a:r>
            <a:r>
              <a:rPr lang="ru-RU" dirty="0" smtClean="0"/>
              <a:t> ученик 1 «а» класса и мой младший брат. Сколько нас сосчитали?</a:t>
            </a:r>
            <a:endParaRPr lang="ru-RU" dirty="0"/>
          </a:p>
        </p:txBody>
      </p:sp>
      <p:pic>
        <p:nvPicPr>
          <p:cNvPr id="7" name="Рисунок 6" descr="Picture background"/>
          <p:cNvPicPr/>
          <p:nvPr/>
        </p:nvPicPr>
        <p:blipFill>
          <a:blip r:embed="rId2" cstate="print"/>
          <a:srcRect t="20147" b="18673"/>
          <a:stretch>
            <a:fillRect/>
          </a:stretch>
        </p:blipFill>
        <p:spPr bwMode="auto">
          <a:xfrm>
            <a:off x="1601267" y="2564904"/>
            <a:ext cx="5941466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74712"/>
            <a:ext cx="194796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5229201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1+1+2+1+1 = 6 (ч) </a:t>
            </a:r>
          </a:p>
          <a:p>
            <a:r>
              <a:rPr lang="ru-RU" dirty="0" smtClean="0"/>
              <a:t>Правильно, нас 6 человек.</a:t>
            </a:r>
            <a:endParaRPr lang="ru-RU" dirty="0"/>
          </a:p>
        </p:txBody>
      </p:sp>
      <p:sp>
        <p:nvSpPr>
          <p:cNvPr id="12" name="Стрелка вправо 11">
            <a:hlinkClick r:id="" action="ppaction://hlinkshowjump?jump=nextslide"/>
          </p:cNvPr>
          <p:cNvSpPr/>
          <p:nvPr/>
        </p:nvSpPr>
        <p:spPr>
          <a:xfrm>
            <a:off x="8100392" y="5877272"/>
            <a:ext cx="720080" cy="360040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620688"/>
            <a:ext cx="8208912" cy="1631216"/>
          </a:xfrm>
          <a:prstGeom prst="rect">
            <a:avLst/>
          </a:prstGeom>
          <a:noFill/>
          <a:ln w="12700"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И вот, однажды моя семья решила пригласить в гости родных , давно они у нас не собирались, а их у нас ох, как много.</a:t>
            </a:r>
          </a:p>
          <a:p>
            <a:r>
              <a:rPr lang="ru-RU" sz="2000" dirty="0" smtClean="0"/>
              <a:t>Отец говорит маме:</a:t>
            </a:r>
          </a:p>
          <a:p>
            <a:r>
              <a:rPr lang="ru-RU" sz="2000" dirty="0" smtClean="0"/>
              <a:t>- Я пойду куплю свежего мяса, вечером соберутся гости.</a:t>
            </a:r>
          </a:p>
          <a:p>
            <a:r>
              <a:rPr lang="ru-RU" sz="2000" dirty="0" smtClean="0"/>
              <a:t>Через какое-то время папа принес 12 кг мяса.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2276872"/>
            <a:ext cx="83529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Мама говорит:</a:t>
            </a:r>
          </a:p>
          <a:p>
            <a:pPr>
              <a:buFontTx/>
              <a:buChar char="-"/>
            </a:pPr>
            <a:r>
              <a:rPr lang="ru-RU" sz="2000" dirty="0" smtClean="0"/>
              <a:t>5 кг отложу на шашлык, 3 кг мяса с косточками на </a:t>
            </a:r>
            <a:r>
              <a:rPr lang="ru-RU" sz="2000" dirty="0" err="1" smtClean="0"/>
              <a:t>хинкал</a:t>
            </a:r>
            <a:r>
              <a:rPr lang="ru-RU" sz="2000" dirty="0" smtClean="0"/>
              <a:t>, 2 кг фарша на чуду, а остальное отложу в морозильник.</a:t>
            </a:r>
          </a:p>
          <a:p>
            <a:pPr>
              <a:buFontTx/>
              <a:buChar char="-"/>
            </a:pPr>
            <a:endParaRPr lang="ru-RU" sz="2000" dirty="0" smtClean="0"/>
          </a:p>
          <a:p>
            <a:r>
              <a:rPr lang="ru-RU" sz="2000" dirty="0" smtClean="0"/>
              <a:t>Сколько килограммов мяса мама должна была  отложить в морозильник?</a:t>
            </a:r>
            <a:endParaRPr lang="ru-RU" sz="2000" dirty="0"/>
          </a:p>
        </p:txBody>
      </p:sp>
      <p:pic>
        <p:nvPicPr>
          <p:cNvPr id="15" name="Picture 2" descr="https://xn--80aaaga2ais1c4e.ot7.ru/admin/uploads/9/6/5/%D0%A0%D0%B0%D1%81%D0%BA%D1%80%D0%B0%D1%81%D0%BA%D0%B8-%D1%81-%D0%B6%D0%B8%D1%80%D0%BD%D1%8B%D0%BC-%D0%BA%D0%BE%D0%BD%D1%82%D1%83%D1%80%D0%BE%D0%BC-%D0%9F%D1%80%D0%BE%D1%81%D1%82%D1%8B%D0%B5-%D1%80%D0%B0%D1%81%D0%BA%D1%80%D0%B0%D1%81%D0%BA%D0%B8-%D0%9F%D0%B5%D1%80%D0%B2%D1%8B%D0%B5-%D1%80%D0%B0%D1%81%D0%BA%D1%80%D0%B0%D1%81%D0%BA%D0%B8-%D0%B4%D0%BB%D1%8F-%D0%BC%D0%B0%D0%BB%D1%8B%D1%88%D0%B5%D0%B9-386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74658" y="4149080"/>
            <a:ext cx="697742" cy="432000"/>
          </a:xfrm>
          <a:prstGeom prst="rect">
            <a:avLst/>
          </a:prstGeom>
          <a:noFill/>
        </p:spPr>
      </p:pic>
      <p:pic>
        <p:nvPicPr>
          <p:cNvPr id="16" name="Picture 2" descr="https://xn--80aaaga2ais1c4e.ot7.ru/admin/uploads/9/6/5/%D0%A0%D0%B0%D1%81%D0%BA%D1%80%D0%B0%D1%81%D0%BA%D0%B8-%D1%81-%D0%B6%D0%B8%D1%80%D0%BD%D1%8B%D0%BC-%D0%BA%D0%BE%D0%BD%D1%82%D1%83%D1%80%D0%BE%D0%BC-%D0%9F%D1%80%D0%BE%D1%81%D1%82%D1%8B%D0%B5-%D1%80%D0%B0%D1%81%D0%BA%D1%80%D0%B0%D1%81%D0%BA%D0%B8-%D0%9F%D0%B5%D1%80%D0%B2%D1%8B%D0%B5-%D1%80%D0%B0%D1%81%D0%BA%D1%80%D0%B0%D1%81%D0%BA%D0%B8-%D0%B4%D0%BB%D1%8F-%D0%BC%D0%B0%D0%BB%D1%8B%D1%88%D0%B5%D0%B9-386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94738" y="4149080"/>
            <a:ext cx="697742" cy="432000"/>
          </a:xfrm>
          <a:prstGeom prst="rect">
            <a:avLst/>
          </a:prstGeom>
          <a:noFill/>
        </p:spPr>
      </p:pic>
      <p:pic>
        <p:nvPicPr>
          <p:cNvPr id="17" name="Рисунок 16" descr="р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4149080"/>
            <a:ext cx="697746" cy="432000"/>
          </a:xfrm>
          <a:prstGeom prst="rect">
            <a:avLst/>
          </a:prstGeom>
        </p:spPr>
      </p:pic>
      <p:pic>
        <p:nvPicPr>
          <p:cNvPr id="18" name="Рисунок 17" descr="р2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51920" y="4149080"/>
            <a:ext cx="697746" cy="432000"/>
          </a:xfrm>
          <a:prstGeom prst="rect">
            <a:avLst/>
          </a:prstGeom>
        </p:spPr>
      </p:pic>
      <p:pic>
        <p:nvPicPr>
          <p:cNvPr id="19" name="Рисунок 18" descr="р3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92080" y="4149080"/>
            <a:ext cx="697746" cy="432000"/>
          </a:xfrm>
          <a:prstGeom prst="rect">
            <a:avLst/>
          </a:prstGeom>
        </p:spPr>
      </p:pic>
      <p:pic>
        <p:nvPicPr>
          <p:cNvPr id="20" name="Рисунок 19" descr="р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9592" y="4725144"/>
            <a:ext cx="523310" cy="324000"/>
          </a:xfrm>
          <a:prstGeom prst="rect">
            <a:avLst/>
          </a:prstGeom>
        </p:spPr>
      </p:pic>
      <p:pic>
        <p:nvPicPr>
          <p:cNvPr id="21" name="Рисунок 20" descr="р2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51920" y="4725144"/>
            <a:ext cx="523310" cy="324000"/>
          </a:xfrm>
          <a:prstGeom prst="rect">
            <a:avLst/>
          </a:prstGeom>
        </p:spPr>
      </p:pic>
      <p:pic>
        <p:nvPicPr>
          <p:cNvPr id="22" name="Рисунок 21" descr="р3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28184" y="4725144"/>
            <a:ext cx="523310" cy="3240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403648" y="471585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- для шашлыка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355976" y="472514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- на </a:t>
            </a:r>
            <a:r>
              <a:rPr lang="ru-RU" b="1" dirty="0" err="1" smtClean="0">
                <a:solidFill>
                  <a:schemeClr val="tx2"/>
                </a:solidFill>
              </a:rPr>
              <a:t>хинкал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32240" y="472514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- фарш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35896" y="26064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Comic Sans MS" pitchFamily="66" charset="0"/>
              </a:rPr>
              <a:t>Задание 2. 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27" name="Picture 2" descr="https://xn--80aaaga2ais1c4e.ot7.ru/admin/uploads/9/6/5/%D0%A0%D0%B0%D1%81%D0%BA%D1%80%D0%B0%D1%81%D0%BA%D0%B8-%D1%81-%D0%B6%D0%B8%D1%80%D0%BD%D1%8B%D0%BC-%D0%BA%D0%BE%D0%BD%D1%82%D1%83%D1%80%D0%BE%D0%BC-%D0%9F%D1%80%D0%BE%D1%81%D1%82%D1%8B%D0%B5-%D1%80%D0%B0%D1%81%D0%BA%D1%80%D0%B0%D1%81%D0%BA%D0%B8-%D0%9F%D0%B5%D1%80%D0%B2%D1%8B%D0%B5-%D1%80%D0%B0%D1%81%D0%BA%D1%80%D0%B0%D1%81%D0%BA%D0%B8-%D0%B4%D0%BB%D1%8F-%D0%BC%D0%B0%D0%BB%D1%8B%D1%88%D0%B5%D0%B9-386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4" y="4149080"/>
            <a:ext cx="697742" cy="432000"/>
          </a:xfrm>
          <a:prstGeom prst="rect">
            <a:avLst/>
          </a:prstGeom>
          <a:noFill/>
        </p:spPr>
      </p:pic>
      <p:pic>
        <p:nvPicPr>
          <p:cNvPr id="28" name="Рисунок 27" descr="р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71600" y="4149080"/>
            <a:ext cx="697746" cy="432000"/>
          </a:xfrm>
          <a:prstGeom prst="rect">
            <a:avLst/>
          </a:prstGeom>
        </p:spPr>
      </p:pic>
      <p:pic>
        <p:nvPicPr>
          <p:cNvPr id="29" name="Picture 2" descr="https://xn--80aaaga2ais1c4e.ot7.ru/admin/uploads/9/6/5/%D0%A0%D0%B0%D1%81%D0%BA%D1%80%D0%B0%D1%81%D0%BA%D0%B8-%D1%81-%D0%B6%D0%B8%D1%80%D0%BD%D1%8B%D0%BC-%D0%BA%D0%BE%D0%BD%D1%82%D1%83%D1%80%D0%BE%D0%BC-%D0%9F%D1%80%D0%BE%D1%81%D1%82%D1%8B%D0%B5-%D1%80%D0%B0%D1%81%D0%BA%D1%80%D0%B0%D1%81%D0%BA%D0%B8-%D0%9F%D0%B5%D1%80%D0%B2%D1%8B%D0%B5-%D1%80%D0%B0%D1%81%D0%BA%D1%80%D0%B0%D1%81%D0%BA%D0%B8-%D0%B4%D0%BB%D1%8F-%D0%BC%D0%B0%D0%BB%D1%8B%D1%88%D0%B5%D0%B9-386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4" y="4149080"/>
            <a:ext cx="697742" cy="432000"/>
          </a:xfrm>
          <a:prstGeom prst="rect">
            <a:avLst/>
          </a:prstGeom>
          <a:noFill/>
        </p:spPr>
      </p:pic>
      <p:pic>
        <p:nvPicPr>
          <p:cNvPr id="30" name="Рисунок 29" descr="р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91680" y="4149080"/>
            <a:ext cx="697746" cy="432000"/>
          </a:xfrm>
          <a:prstGeom prst="rect">
            <a:avLst/>
          </a:prstGeom>
        </p:spPr>
      </p:pic>
      <p:pic>
        <p:nvPicPr>
          <p:cNvPr id="31" name="Picture 2" descr="https://xn--80aaaga2ais1c4e.ot7.ru/admin/uploads/9/6/5/%D0%A0%D0%B0%D1%81%D0%BA%D1%80%D0%B0%D1%81%D0%BA%D0%B8-%D1%81-%D0%B6%D0%B8%D1%80%D0%BD%D1%8B%D0%BC-%D0%BA%D0%BE%D0%BD%D1%82%D1%83%D1%80%D0%BE%D0%BC-%D0%9F%D1%80%D0%BE%D1%81%D1%82%D1%8B%D0%B5-%D1%80%D0%B0%D1%81%D0%BA%D1%80%D0%B0%D1%81%D0%BA%D0%B8-%D0%9F%D0%B5%D1%80%D0%B2%D1%8B%D0%B5-%D1%80%D0%B0%D1%81%D0%BA%D1%80%D0%B0%D1%81%D0%BA%D0%B8-%D0%B4%D0%BB%D1%8F-%D0%BC%D0%B0%D0%BB%D1%8B%D1%88%D0%B5%D0%B9-386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1684" y="4149080"/>
            <a:ext cx="697742" cy="432000"/>
          </a:xfrm>
          <a:prstGeom prst="rect">
            <a:avLst/>
          </a:prstGeom>
          <a:noFill/>
        </p:spPr>
      </p:pic>
      <p:pic>
        <p:nvPicPr>
          <p:cNvPr id="33" name="Рисунок 32" descr="р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31840" y="4149080"/>
            <a:ext cx="697746" cy="432000"/>
          </a:xfrm>
          <a:prstGeom prst="rect">
            <a:avLst/>
          </a:prstGeom>
        </p:spPr>
      </p:pic>
      <p:pic>
        <p:nvPicPr>
          <p:cNvPr id="34" name="Picture 2" descr="https://xn--80aaaga2ais1c4e.ot7.ru/admin/uploads/9/6/5/%D0%A0%D0%B0%D1%81%D0%BA%D1%80%D0%B0%D1%81%D0%BA%D0%B8-%D1%81-%D0%B6%D0%B8%D1%80%D0%BD%D1%8B%D0%BC-%D0%BA%D0%BE%D0%BD%D1%82%D1%83%D1%80%D0%BE%D0%BC-%D0%9F%D1%80%D0%BE%D1%81%D1%82%D1%8B%D0%B5-%D1%80%D0%B0%D1%81%D0%BA%D1%80%D0%B0%D1%81%D0%BA%D0%B8-%D0%9F%D0%B5%D1%80%D0%B2%D1%8B%D0%B5-%D1%80%D0%B0%D1%81%D0%BA%D1%80%D0%B0%D1%81%D0%BA%D0%B8-%D0%B4%D0%BB%D1%8F-%D0%BC%D0%B0%D0%BB%D1%8B%D1%88%D0%B5%D0%B9-386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1844" y="4149080"/>
            <a:ext cx="697742" cy="432000"/>
          </a:xfrm>
          <a:prstGeom prst="rect">
            <a:avLst/>
          </a:prstGeom>
          <a:noFill/>
        </p:spPr>
      </p:pic>
      <p:pic>
        <p:nvPicPr>
          <p:cNvPr id="35" name="Рисунок 34" descr="р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11760" y="4149080"/>
            <a:ext cx="697746" cy="432000"/>
          </a:xfrm>
          <a:prstGeom prst="rect">
            <a:avLst/>
          </a:prstGeom>
        </p:spPr>
      </p:pic>
      <p:pic>
        <p:nvPicPr>
          <p:cNvPr id="36" name="Picture 2" descr="https://xn--80aaaga2ais1c4e.ot7.ru/admin/uploads/9/6/5/%D0%A0%D0%B0%D1%81%D0%BA%D1%80%D0%B0%D1%81%D0%BA%D0%B8-%D1%81-%D0%B6%D0%B8%D1%80%D0%BD%D1%8B%D0%BC-%D0%BA%D0%BE%D0%BD%D1%82%D1%83%D1%80%D0%BE%D0%BC-%D0%9F%D1%80%D0%BE%D1%81%D1%82%D1%8B%D0%B5-%D1%80%D0%B0%D1%81%D0%BA%D1%80%D0%B0%D1%81%D0%BA%D0%B8-%D0%9F%D0%B5%D1%80%D0%B2%D1%8B%D0%B5-%D1%80%D0%B0%D1%81%D0%BA%D1%80%D0%B0%D1%81%D0%BA%D0%B8-%D0%B4%D0%BB%D1%8F-%D0%BC%D0%B0%D0%BB%D1%8B%D1%88%D0%B5%D0%B9-386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4" y="4149080"/>
            <a:ext cx="697742" cy="432000"/>
          </a:xfrm>
          <a:prstGeom prst="rect">
            <a:avLst/>
          </a:prstGeom>
          <a:noFill/>
        </p:spPr>
      </p:pic>
      <p:pic>
        <p:nvPicPr>
          <p:cNvPr id="37" name="Picture 2" descr="https://xn--80aaaga2ais1c4e.ot7.ru/admin/uploads/9/6/5/%D0%A0%D0%B0%D1%81%D0%BA%D1%80%D0%B0%D1%81%D0%BA%D0%B8-%D1%81-%D0%B6%D0%B8%D1%80%D0%BD%D1%8B%D0%BC-%D0%BA%D0%BE%D0%BD%D1%82%D1%83%D1%80%D0%BE%D0%BC-%D0%9F%D1%80%D0%BE%D1%81%D1%82%D1%8B%D0%B5-%D1%80%D0%B0%D1%81%D0%BA%D1%80%D0%B0%D1%81%D0%BA%D0%B8-%D0%9F%D0%B5%D1%80%D0%B2%D1%8B%D0%B5-%D1%80%D0%B0%D1%81%D0%BA%D1%80%D0%B0%D1%81%D0%BA%D0%B8-%D0%B4%D0%BB%D1%8F-%D0%BC%D0%B0%D0%BB%D1%8B%D1%88%D0%B5%D0%B9-386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4149080"/>
            <a:ext cx="697742" cy="432000"/>
          </a:xfrm>
          <a:prstGeom prst="rect">
            <a:avLst/>
          </a:prstGeom>
          <a:noFill/>
        </p:spPr>
      </p:pic>
      <p:pic>
        <p:nvPicPr>
          <p:cNvPr id="38" name="Рисунок 37" descr="р2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2000" y="4149080"/>
            <a:ext cx="697746" cy="432000"/>
          </a:xfrm>
          <a:prstGeom prst="rect">
            <a:avLst/>
          </a:prstGeom>
        </p:spPr>
      </p:pic>
      <p:pic>
        <p:nvPicPr>
          <p:cNvPr id="39" name="Picture 2" descr="https://xn--80aaaga2ais1c4e.ot7.ru/admin/uploads/9/6/5/%D0%A0%D0%B0%D1%81%D0%BA%D1%80%D0%B0%D1%81%D0%BA%D0%B8-%D1%81-%D0%B6%D0%B8%D1%80%D0%BD%D1%8B%D0%BC-%D0%BA%D0%BE%D0%BD%D1%82%D1%83%D1%80%D0%BE%D0%BC-%D0%9F%D1%80%D0%BE%D1%81%D1%82%D1%8B%D0%B5-%D1%80%D0%B0%D1%81%D0%BA%D1%80%D0%B0%D1%81%D0%BA%D0%B8-%D0%9F%D0%B5%D1%80%D0%B2%D1%8B%D0%B5-%D1%80%D0%B0%D1%81%D0%BA%D1%80%D0%B0%D1%81%D0%BA%D0%B8-%D0%B4%D0%BB%D1%8F-%D0%BC%D0%B0%D0%BB%D1%8B%D1%88%D0%B5%D0%B9-386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4149080"/>
            <a:ext cx="697742" cy="432000"/>
          </a:xfrm>
          <a:prstGeom prst="rect">
            <a:avLst/>
          </a:prstGeom>
          <a:noFill/>
        </p:spPr>
      </p:pic>
      <p:pic>
        <p:nvPicPr>
          <p:cNvPr id="40" name="Picture 2" descr="https://xn--80aaaga2ais1c4e.ot7.ru/admin/uploads/9/6/5/%D0%A0%D0%B0%D1%81%D0%BA%D1%80%D0%B0%D1%81%D0%BA%D0%B8-%D1%81-%D0%B6%D0%B8%D1%80%D0%BD%D1%8B%D0%BC-%D0%BA%D0%BE%D0%BD%D1%82%D1%83%D1%80%D0%BE%D0%BC-%D0%9F%D1%80%D0%BE%D1%81%D1%82%D1%8B%D0%B5-%D1%80%D0%B0%D1%81%D0%BA%D1%80%D0%B0%D1%81%D0%BA%D0%B8-%D0%9F%D0%B5%D1%80%D0%B2%D1%8B%D0%B5-%D1%80%D0%B0%D1%81%D0%BA%D1%80%D0%B0%D1%81%D0%BA%D0%B8-%D0%B4%D0%BB%D1%8F-%D0%BC%D0%B0%D0%BB%D1%8B%D1%88%D0%B5%D0%B9-386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4149080"/>
            <a:ext cx="697742" cy="432000"/>
          </a:xfrm>
          <a:prstGeom prst="rect">
            <a:avLst/>
          </a:prstGeom>
          <a:noFill/>
        </p:spPr>
      </p:pic>
      <p:pic>
        <p:nvPicPr>
          <p:cNvPr id="41" name="Рисунок 40" descr="р3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12160" y="4149080"/>
            <a:ext cx="697746" cy="432000"/>
          </a:xfrm>
          <a:prstGeom prst="rect">
            <a:avLst/>
          </a:prstGeom>
        </p:spPr>
      </p:pic>
      <p:pic>
        <p:nvPicPr>
          <p:cNvPr id="42" name="Picture 2" descr="https://xn--80aaaga2ais1c4e.ot7.ru/admin/uploads/9/6/5/%D0%A0%D0%B0%D1%81%D0%BA%D1%80%D0%B0%D1%81%D0%BA%D0%B8-%D1%81-%D0%B6%D0%B8%D1%80%D0%BD%D1%8B%D0%BC-%D0%BA%D0%BE%D0%BD%D1%82%D1%83%D1%80%D0%BE%D0%BC-%D0%9F%D1%80%D0%BE%D1%81%D1%82%D1%8B%D0%B5-%D1%80%D0%B0%D1%81%D0%BA%D1%80%D0%B0%D1%81%D0%BA%D0%B8-%D0%9F%D0%B5%D1%80%D0%B2%D1%8B%D0%B5-%D1%80%D0%B0%D1%81%D0%BA%D1%80%D0%B0%D1%81%D0%BA%D0%B8-%D0%B4%D0%BB%D1%8F-%D0%BC%D0%B0%D0%BB%D1%8B%D1%88%D0%B5%D0%B9-386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2160" y="4149080"/>
            <a:ext cx="697742" cy="432000"/>
          </a:xfrm>
          <a:prstGeom prst="rect">
            <a:avLst/>
          </a:prstGeom>
          <a:noFill/>
        </p:spPr>
      </p:pic>
      <p:pic>
        <p:nvPicPr>
          <p:cNvPr id="44" name="Рисунок 43" descr="р3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32240" y="4149080"/>
            <a:ext cx="697746" cy="432000"/>
          </a:xfrm>
          <a:prstGeom prst="rect">
            <a:avLst/>
          </a:prstGeom>
        </p:spPr>
      </p:pic>
      <p:pic>
        <p:nvPicPr>
          <p:cNvPr id="45" name="Picture 2" descr="https://xn--80aaaga2ais1c4e.ot7.ru/admin/uploads/9/6/5/%D0%A0%D0%B0%D1%81%D0%BA%D1%80%D0%B0%D1%81%D0%BA%D0%B8-%D1%81-%D0%B6%D0%B8%D1%80%D0%BD%D1%8B%D0%BC-%D0%BA%D0%BE%D0%BD%D1%82%D1%83%D1%80%D0%BE%D0%BC-%D0%9F%D1%80%D0%BE%D1%81%D1%82%D1%8B%D0%B5-%D1%80%D0%B0%D1%81%D0%BA%D1%80%D0%B0%D1%81%D0%BA%D0%B8-%D0%9F%D0%B5%D1%80%D0%B2%D1%8B%D0%B5-%D1%80%D0%B0%D1%81%D0%BA%D1%80%D0%B0%D1%81%D0%BA%D0%B8-%D0%B4%D0%BB%D1%8F-%D0%BC%D0%B0%D0%BB%D1%8B%D1%88%D0%B5%D0%B9-386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4149080"/>
            <a:ext cx="697742" cy="432000"/>
          </a:xfrm>
          <a:prstGeom prst="rect">
            <a:avLst/>
          </a:prstGeom>
          <a:noFill/>
        </p:spPr>
      </p:pic>
      <p:sp>
        <p:nvSpPr>
          <p:cNvPr id="43" name="TextBox 42"/>
          <p:cNvSpPr txBox="1"/>
          <p:nvPr/>
        </p:nvSpPr>
        <p:spPr>
          <a:xfrm>
            <a:off x="467544" y="5301208"/>
            <a:ext cx="7200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  <a:latin typeface="Comic Sans MS" pitchFamily="66" charset="0"/>
              </a:rPr>
              <a:t>               12-5-3-2=</a:t>
            </a:r>
          </a:p>
          <a:p>
            <a:r>
              <a:rPr lang="ru-RU" sz="2000" dirty="0" smtClean="0"/>
              <a:t>Пока папа мариновал мясо на шашлык и </a:t>
            </a:r>
            <a:r>
              <a:rPr lang="ru-RU" sz="2000" dirty="0" err="1" smtClean="0"/>
              <a:t>кебаб</a:t>
            </a:r>
            <a:r>
              <a:rPr lang="ru-RU" sz="2000" dirty="0" smtClean="0"/>
              <a:t>, мама поставила варить мясо на </a:t>
            </a:r>
            <a:r>
              <a:rPr lang="ru-RU" sz="2000" dirty="0" err="1" smtClean="0"/>
              <a:t>хинкал</a:t>
            </a:r>
            <a:r>
              <a:rPr lang="ru-RU" sz="2000" dirty="0" smtClean="0"/>
              <a:t> и занялась готовкой чуду.</a:t>
            </a:r>
          </a:p>
          <a:p>
            <a:endParaRPr lang="ru-RU" sz="2400" b="1" dirty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4283968" y="5229200"/>
            <a:ext cx="864096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2 </a:t>
            </a:r>
            <a:r>
              <a:rPr lang="ru-RU" b="1" dirty="0" smtClean="0">
                <a:solidFill>
                  <a:srgbClr val="002060"/>
                </a:solidFill>
              </a:rPr>
              <a:t>кг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7812360" y="3789040"/>
            <a:ext cx="864096" cy="36004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? </a:t>
            </a:r>
            <a:r>
              <a:rPr lang="ru-RU" b="1" dirty="0" smtClean="0">
                <a:solidFill>
                  <a:srgbClr val="002060"/>
                </a:solidFill>
              </a:rPr>
              <a:t>кг.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9" name="Стрелка вправо 48">
            <a:hlinkClick r:id="" action="ppaction://hlinkshowjump?jump=nextslide"/>
          </p:cNvPr>
          <p:cNvSpPr/>
          <p:nvPr/>
        </p:nvSpPr>
        <p:spPr>
          <a:xfrm>
            <a:off x="8172400" y="6165304"/>
            <a:ext cx="720080" cy="360040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TextBox 49"/>
          <p:cNvSpPr txBox="1"/>
          <p:nvPr/>
        </p:nvSpPr>
        <p:spPr>
          <a:xfrm>
            <a:off x="5940152" y="5661248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Клик!</a:t>
            </a:r>
            <a:endParaRPr lang="ru-RU" sz="1000" dirty="0"/>
          </a:p>
        </p:txBody>
      </p:sp>
      <p:sp>
        <p:nvSpPr>
          <p:cNvPr id="51" name="TextBox 50"/>
          <p:cNvSpPr txBox="1"/>
          <p:nvPr/>
        </p:nvSpPr>
        <p:spPr>
          <a:xfrm>
            <a:off x="467544" y="3861048"/>
            <a:ext cx="12961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Клик на мясо!</a:t>
            </a:r>
            <a:endParaRPr lang="ru-RU" sz="1000" dirty="0"/>
          </a:p>
        </p:txBody>
      </p:sp>
      <p:pic>
        <p:nvPicPr>
          <p:cNvPr id="52" name="Рисунок 51" descr="Picture background"/>
          <p:cNvPicPr/>
          <p:nvPr/>
        </p:nvPicPr>
        <p:blipFill>
          <a:blip r:embed="rId6" cstate="print"/>
          <a:srcRect b="15542"/>
          <a:stretch>
            <a:fillRect/>
          </a:stretch>
        </p:blipFill>
        <p:spPr bwMode="auto">
          <a:xfrm>
            <a:off x="251520" y="4149080"/>
            <a:ext cx="711924" cy="437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Рисунок 52" descr="Picture background"/>
          <p:cNvPicPr/>
          <p:nvPr/>
        </p:nvPicPr>
        <p:blipFill>
          <a:blip r:embed="rId6" cstate="print"/>
          <a:srcRect b="15542"/>
          <a:stretch>
            <a:fillRect/>
          </a:stretch>
        </p:blipFill>
        <p:spPr bwMode="auto">
          <a:xfrm>
            <a:off x="971600" y="4149080"/>
            <a:ext cx="711924" cy="437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Рисунок 53" descr="Picture background"/>
          <p:cNvPicPr/>
          <p:nvPr/>
        </p:nvPicPr>
        <p:blipFill>
          <a:blip r:embed="rId7" cstate="print"/>
          <a:srcRect b="15542"/>
          <a:stretch>
            <a:fillRect/>
          </a:stretch>
        </p:blipFill>
        <p:spPr bwMode="auto">
          <a:xfrm>
            <a:off x="1691680" y="4149080"/>
            <a:ext cx="720080" cy="437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Рисунок 54" descr="Picture background"/>
          <p:cNvPicPr/>
          <p:nvPr/>
        </p:nvPicPr>
        <p:blipFill>
          <a:blip r:embed="rId7" cstate="print"/>
          <a:srcRect b="15542"/>
          <a:stretch>
            <a:fillRect/>
          </a:stretch>
        </p:blipFill>
        <p:spPr bwMode="auto">
          <a:xfrm>
            <a:off x="2411760" y="4149080"/>
            <a:ext cx="720080" cy="437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Рисунок 56" descr="Picture background"/>
          <p:cNvPicPr/>
          <p:nvPr/>
        </p:nvPicPr>
        <p:blipFill>
          <a:blip r:embed="rId8" cstate="print"/>
          <a:srcRect b="15542"/>
          <a:stretch>
            <a:fillRect/>
          </a:stretch>
        </p:blipFill>
        <p:spPr bwMode="auto">
          <a:xfrm>
            <a:off x="3131840" y="4149080"/>
            <a:ext cx="792088" cy="437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Рисунок 57" descr="Picture background"/>
          <p:cNvPicPr/>
          <p:nvPr/>
        </p:nvPicPr>
        <p:blipFill>
          <a:blip r:embed="rId9" cstate="print"/>
          <a:srcRect b="15542"/>
          <a:stretch>
            <a:fillRect/>
          </a:stretch>
        </p:blipFill>
        <p:spPr bwMode="auto">
          <a:xfrm>
            <a:off x="755576" y="4653136"/>
            <a:ext cx="720080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Рисунок 55" descr="Picture background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23928" y="4149080"/>
            <a:ext cx="735794" cy="484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Рисунок 58" descr="Picture background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4149080"/>
            <a:ext cx="735794" cy="484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Рисунок 59" descr="Picture background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92080" y="4149080"/>
            <a:ext cx="807802" cy="484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Рисунок 60" descr="Picture background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635896" y="4653136"/>
            <a:ext cx="807802" cy="484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" name="Рисунок 61" descr="Picture background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452320" y="4149080"/>
            <a:ext cx="739708" cy="437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" name="Рисунок 63" descr="Picture background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172400" y="4149080"/>
            <a:ext cx="792088" cy="437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" name="Рисунок 65" descr="Picture background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084168" y="4149080"/>
            <a:ext cx="720080" cy="486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" name="Рисунок 66" descr="Picture background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732240" y="4149080"/>
            <a:ext cx="737808" cy="486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" name="Рисунок 67" descr="Picture background"/>
          <p:cNvPicPr/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228184" y="4653136"/>
            <a:ext cx="593792" cy="486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35896" y="26064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Comic Sans MS" pitchFamily="66" charset="0"/>
              </a:rPr>
              <a:t>Задание 3. 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55574" y="1586488"/>
          <a:ext cx="7416825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4"/>
                <a:gridCol w="1598576"/>
                <a:gridCol w="1483365"/>
                <a:gridCol w="1483365"/>
                <a:gridCol w="1483365"/>
              </a:tblGrid>
              <a:tr h="847153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 Фрукты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 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93007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Количество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8" name="Picture 4" descr="https://proprikol.ru/wp-content/uploads/2020/10/kartinki-okun-14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037" t="18766" r="6507" b="19576"/>
          <a:stretch>
            <a:fillRect/>
          </a:stretch>
        </p:blipFill>
        <p:spPr bwMode="auto">
          <a:xfrm>
            <a:off x="2627784" y="1658496"/>
            <a:ext cx="932973" cy="576064"/>
          </a:xfrm>
          <a:prstGeom prst="rect">
            <a:avLst/>
          </a:prstGeom>
          <a:noFill/>
        </p:spPr>
      </p:pic>
      <p:pic>
        <p:nvPicPr>
          <p:cNvPr id="1032" name="Picture 8" descr="https://illustrators.ru/uploads/illustration/image/790600/main_790600_origina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880" t="4836" r="9281" b="12956"/>
          <a:stretch>
            <a:fillRect/>
          </a:stretch>
        </p:blipFill>
        <p:spPr bwMode="auto">
          <a:xfrm>
            <a:off x="5436096" y="1658496"/>
            <a:ext cx="936104" cy="65399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411760" y="2162552"/>
            <a:ext cx="1224136" cy="324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Апельсины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139952" y="2162552"/>
            <a:ext cx="936104" cy="324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Бананы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580112" y="2162552"/>
            <a:ext cx="936104" cy="324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Яблоки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948264" y="2162552"/>
            <a:ext cx="1080120" cy="324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Груши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339752" y="2666608"/>
            <a:ext cx="12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2 шт. 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851920" y="2636912"/>
            <a:ext cx="12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4 шт. 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328224" y="2666608"/>
            <a:ext cx="12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5 шт. 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804248" y="2666608"/>
            <a:ext cx="1260000" cy="360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3 шт. 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1520" y="633462"/>
            <a:ext cx="864096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Брат  пошел с отцом разводить костер на мангале, а мои сестры сервировали стол в гостиной. Старшая сестра раскладывала посуду, а младшая мыла фрукты  и раскладывала их в вазу. Я насчитал 20 фруктов:  2 апельсина, 4 банана, 5 яблок, 3 груши, а остальные мандарины. </a:t>
            </a:r>
          </a:p>
          <a:p>
            <a:r>
              <a:rPr lang="ru-RU" sz="1600" dirty="0" smtClean="0"/>
              <a:t>Сколько в вазе мандаринов?</a:t>
            </a:r>
          </a:p>
          <a:p>
            <a:endParaRPr lang="ru-RU" sz="1600" dirty="0" smtClean="0"/>
          </a:p>
          <a:p>
            <a:pPr>
              <a:buFontTx/>
              <a:buChar char="-"/>
            </a:pPr>
            <a:endParaRPr lang="ru-RU" b="1" dirty="0" smtClean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539552" y="4077072"/>
            <a:ext cx="2016000" cy="2016000"/>
          </a:xfrm>
          <a:prstGeom prst="ellipse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0" name="Прямая соединительная линия 19"/>
          <p:cNvCxnSpPr>
            <a:stCxn id="18" idx="0"/>
          </p:cNvCxnSpPr>
          <p:nvPr/>
        </p:nvCxnSpPr>
        <p:spPr>
          <a:xfrm>
            <a:off x="1547552" y="4077072"/>
            <a:ext cx="112" cy="100811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endCxn id="18" idx="7"/>
          </p:cNvCxnSpPr>
          <p:nvPr/>
        </p:nvCxnSpPr>
        <p:spPr>
          <a:xfrm flipV="1">
            <a:off x="1547664" y="4372308"/>
            <a:ext cx="712651" cy="71287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8" idx="2"/>
          </p:cNvCxnSpPr>
          <p:nvPr/>
        </p:nvCxnSpPr>
        <p:spPr>
          <a:xfrm>
            <a:off x="539552" y="5085072"/>
            <a:ext cx="1008112" cy="11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547664" y="5085184"/>
            <a:ext cx="360040" cy="93610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ирог 29"/>
          <p:cNvSpPr/>
          <p:nvPr/>
        </p:nvSpPr>
        <p:spPr>
          <a:xfrm>
            <a:off x="539552" y="4077072"/>
            <a:ext cx="1980000" cy="1980000"/>
          </a:xfrm>
          <a:prstGeom prst="pie">
            <a:avLst>
              <a:gd name="adj1" fmla="val 12671072"/>
              <a:gd name="adj2" fmla="val 1620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2" name="Пирог 31"/>
          <p:cNvSpPr/>
          <p:nvPr/>
        </p:nvSpPr>
        <p:spPr>
          <a:xfrm rot="5400000" flipH="1">
            <a:off x="575776" y="4077072"/>
            <a:ext cx="1980000" cy="1980000"/>
          </a:xfrm>
          <a:prstGeom prst="pie">
            <a:avLst>
              <a:gd name="adj1" fmla="val 12665782"/>
              <a:gd name="adj2" fmla="val 18013828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699792" y="3933056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Представь, что круг – это ваза с фруктами. Закрась части круга так:</a:t>
            </a:r>
            <a:endParaRPr lang="ru-RU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508104" y="4653136"/>
            <a:ext cx="936104" cy="360040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яблоки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4427984" y="4653136"/>
            <a:ext cx="936104" cy="360040"/>
          </a:xfrm>
          <a:prstGeom prst="roundRect">
            <a:avLst/>
          </a:prstGeom>
          <a:solidFill>
            <a:srgbClr val="00B0F0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бананы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7452320" y="4653136"/>
            <a:ext cx="1296144" cy="360040"/>
          </a:xfrm>
          <a:prstGeom prst="roundRect">
            <a:avLst/>
          </a:prstGeom>
          <a:solidFill>
            <a:srgbClr val="92D050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мандарины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6516216" y="4653136"/>
            <a:ext cx="864096" cy="36004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груши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40" name="Равнобедренный треугольник 39"/>
          <p:cNvSpPr/>
          <p:nvPr/>
        </p:nvSpPr>
        <p:spPr>
          <a:xfrm rot="1528132" flipV="1">
            <a:off x="1346144" y="4188165"/>
            <a:ext cx="720080" cy="900000"/>
          </a:xfrm>
          <a:prstGeom prst="triangl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ирог 40"/>
          <p:cNvSpPr/>
          <p:nvPr/>
        </p:nvSpPr>
        <p:spPr>
          <a:xfrm flipH="1">
            <a:off x="539552" y="4077072"/>
            <a:ext cx="1980000" cy="1980000"/>
          </a:xfrm>
          <a:prstGeom prst="pie">
            <a:avLst>
              <a:gd name="adj1" fmla="val 12173890"/>
              <a:gd name="adj2" fmla="val 1620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2" name="Равнобедренный треугольник 41"/>
          <p:cNvSpPr/>
          <p:nvPr/>
        </p:nvSpPr>
        <p:spPr>
          <a:xfrm rot="19455027" flipV="1">
            <a:off x="1029480" y="4409182"/>
            <a:ext cx="692288" cy="914400"/>
          </a:xfrm>
          <a:prstGeom prst="triangl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1691680" y="4725144"/>
            <a:ext cx="792088" cy="864096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827584" y="5157192"/>
            <a:ext cx="792088" cy="792088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ирог 32"/>
          <p:cNvSpPr/>
          <p:nvPr/>
        </p:nvSpPr>
        <p:spPr>
          <a:xfrm rot="12631980">
            <a:off x="545190" y="4082709"/>
            <a:ext cx="1980000" cy="1980000"/>
          </a:xfrm>
          <a:prstGeom prst="pie">
            <a:avLst>
              <a:gd name="adj1" fmla="val 12467775"/>
              <a:gd name="adj2" fmla="val 19865775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627784" y="5048016"/>
            <a:ext cx="644420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  <a:latin typeface="Comic Sans MS" pitchFamily="66" charset="0"/>
              </a:rPr>
              <a:t>Есть ли в круге одинаковые по размеру части? Почему? </a:t>
            </a:r>
          </a:p>
          <a:p>
            <a:r>
              <a:rPr lang="ru-RU" sz="2000" b="1" dirty="0" smtClean="0">
                <a:solidFill>
                  <a:schemeClr val="tx2"/>
                </a:solidFill>
                <a:latin typeface="Comic Sans MS" pitchFamily="66" charset="0"/>
              </a:rPr>
              <a:t>Каким цветом  закрашена самая маленькая часть?    А самая большая часть?</a:t>
            </a:r>
            <a:endParaRPr lang="ru-RU" sz="2000" b="1" dirty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95536" y="3284984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  <a:latin typeface="Comic Sans MS" pitchFamily="66" charset="0"/>
              </a:rPr>
              <a:t>Сколько в вазе мандаринов?</a:t>
            </a:r>
            <a:endParaRPr lang="ru-RU" b="1" dirty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3851920" y="3284984"/>
            <a:ext cx="4752528" cy="432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20 – 2 – 4 – 5 - 3 = 6 (</a:t>
            </a:r>
            <a:r>
              <a:rPr lang="ru-RU" b="1" dirty="0" smtClean="0">
                <a:solidFill>
                  <a:srgbClr val="002060"/>
                </a:solidFill>
              </a:rPr>
              <a:t>мандарины)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9" name="Стрелка вправо 48">
            <a:hlinkClick r:id="" action="ppaction://hlinkshowjump?jump=nextslide"/>
          </p:cNvPr>
          <p:cNvSpPr/>
          <p:nvPr/>
        </p:nvSpPr>
        <p:spPr>
          <a:xfrm>
            <a:off x="8172400" y="6165304"/>
            <a:ext cx="648072" cy="360040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TextBox 49"/>
          <p:cNvSpPr txBox="1"/>
          <p:nvPr/>
        </p:nvSpPr>
        <p:spPr>
          <a:xfrm>
            <a:off x="899592" y="3758843"/>
            <a:ext cx="15841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Клик на части круга!</a:t>
            </a:r>
            <a:endParaRPr lang="ru-RU" sz="1000" dirty="0"/>
          </a:p>
        </p:txBody>
      </p:sp>
      <p:pic>
        <p:nvPicPr>
          <p:cNvPr id="47" name="Рисунок 46" descr="Picture background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1628800"/>
            <a:ext cx="115212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Рисунок 50" descr="Picture background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1772816"/>
            <a:ext cx="817529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Рисунок 52" descr="Picture background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6096" y="1628800"/>
            <a:ext cx="1008112" cy="576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Рисунок 53" descr="Picture background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08304" y="1628800"/>
            <a:ext cx="554882" cy="622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Прямоугольник 54"/>
          <p:cNvSpPr/>
          <p:nvPr/>
        </p:nvSpPr>
        <p:spPr>
          <a:xfrm>
            <a:off x="2771800" y="4653136"/>
            <a:ext cx="1584176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апельсины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30" grpId="0" animBg="1"/>
      <p:bldP spid="32" grpId="0" animBg="1"/>
      <p:bldP spid="41" grpId="0" animBg="1"/>
      <p:bldP spid="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35896" y="26064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Comic Sans MS" pitchFamily="66" charset="0"/>
              </a:rPr>
              <a:t>Задание 4. 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692696"/>
            <a:ext cx="777686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В доме пахнет очень вкусно! Мама раскатала 3 больших пласта теста на </a:t>
            </a:r>
            <a:r>
              <a:rPr lang="ru-RU" dirty="0" err="1" smtClean="0"/>
              <a:t>хинкал</a:t>
            </a:r>
            <a:r>
              <a:rPr lang="ru-RU" dirty="0" smtClean="0"/>
              <a:t> и уже напекла 5  чуду.</a:t>
            </a:r>
          </a:p>
          <a:p>
            <a:r>
              <a:rPr lang="ru-RU" dirty="0" smtClean="0"/>
              <a:t>          Я вышел во двор, а у папы уже готов шашлык и </a:t>
            </a:r>
            <a:r>
              <a:rPr lang="ru-RU" dirty="0" err="1" smtClean="0"/>
              <a:t>кебаб</a:t>
            </a:r>
            <a:r>
              <a:rPr lang="ru-RU" dirty="0" smtClean="0"/>
              <a:t>, дал на пробу мне и брату. Я съел 3 шашлыка и 2 </a:t>
            </a:r>
            <a:r>
              <a:rPr lang="ru-RU" dirty="0" err="1" smtClean="0"/>
              <a:t>кебаба</a:t>
            </a:r>
            <a:r>
              <a:rPr lang="ru-RU" dirty="0" smtClean="0"/>
              <a:t>, а брат 2 шашлыка, 1 </a:t>
            </a:r>
            <a:r>
              <a:rPr lang="ru-RU" dirty="0" err="1" smtClean="0"/>
              <a:t>кебаб</a:t>
            </a:r>
            <a:r>
              <a:rPr lang="ru-RU" dirty="0" smtClean="0"/>
              <a:t> и убежал гулять. </a:t>
            </a:r>
            <a:r>
              <a:rPr lang="ru-RU" b="1" dirty="0" smtClean="0">
                <a:solidFill>
                  <a:schemeClr val="tx2"/>
                </a:solidFill>
                <a:latin typeface="Comic Sans MS" pitchFamily="66" charset="0"/>
              </a:rPr>
              <a:t>Внимательно рассмотри рисунок</a:t>
            </a:r>
            <a:r>
              <a:rPr lang="ru-RU" sz="2000" b="1" dirty="0" smtClean="0">
                <a:solidFill>
                  <a:schemeClr val="tx2"/>
                </a:solidFill>
                <a:latin typeface="Comic Sans MS" pitchFamily="66" charset="0"/>
              </a:rPr>
              <a:t>.</a:t>
            </a:r>
            <a:endParaRPr lang="ru-RU" sz="2000" b="1" dirty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87624" y="2204864"/>
            <a:ext cx="2880000" cy="914400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20072" y="2204864"/>
            <a:ext cx="2880000" cy="914400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2555776" y="2420888"/>
            <a:ext cx="360040" cy="5040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+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6516216" y="2420888"/>
            <a:ext cx="360040" cy="5040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+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427984" y="2348880"/>
            <a:ext cx="504000" cy="648072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</a:rPr>
              <a:t>&lt;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95736" y="3284984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tx2"/>
                </a:solidFill>
                <a:latin typeface="Comic Sans MS" pitchFamily="66" charset="0"/>
              </a:rPr>
              <a:t>Посчитай, сколько съел брат ?</a:t>
            </a:r>
            <a:endParaRPr lang="ru-RU" sz="2000" b="1" dirty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804248" y="3284984"/>
            <a:ext cx="1188000" cy="432048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3 </a:t>
            </a:r>
            <a:r>
              <a:rPr lang="ru-RU" b="1" dirty="0" err="1" smtClean="0">
                <a:solidFill>
                  <a:srgbClr val="002060"/>
                </a:solidFill>
              </a:rPr>
              <a:t>шт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39752" y="3748970"/>
            <a:ext cx="43204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tx2"/>
                </a:solidFill>
                <a:latin typeface="Comic Sans MS" pitchFamily="66" charset="0"/>
              </a:rPr>
              <a:t>Посчитай, сколько съел я?</a:t>
            </a:r>
          </a:p>
          <a:p>
            <a:r>
              <a:rPr lang="ru-RU" sz="2000" b="1" dirty="0" smtClean="0">
                <a:solidFill>
                  <a:schemeClr val="tx2"/>
                </a:solidFill>
                <a:latin typeface="Comic Sans MS" pitchFamily="66" charset="0"/>
              </a:rPr>
              <a:t>Кто из нас съел меньше?</a:t>
            </a:r>
          </a:p>
          <a:p>
            <a:r>
              <a:rPr lang="ru-RU" sz="2000" b="1" dirty="0" smtClean="0">
                <a:solidFill>
                  <a:schemeClr val="tx2"/>
                </a:solidFill>
                <a:latin typeface="Comic Sans MS" pitchFamily="66" charset="0"/>
              </a:rPr>
              <a:t>Ну конечно брат, так как 3</a:t>
            </a:r>
            <a:r>
              <a:rPr lang="en-US" sz="2000" b="1" dirty="0" smtClean="0">
                <a:solidFill>
                  <a:srgbClr val="002060"/>
                </a:solidFill>
              </a:rPr>
              <a:t>&lt;</a:t>
            </a:r>
            <a:r>
              <a:rPr lang="ru-RU" sz="20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>5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endParaRPr lang="ru-RU" sz="2000" b="1" dirty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804248" y="3789088"/>
            <a:ext cx="1188000" cy="432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5 </a:t>
            </a:r>
            <a:r>
              <a:rPr lang="ru-RU" b="1" dirty="0" err="1" smtClean="0">
                <a:solidFill>
                  <a:srgbClr val="002060"/>
                </a:solidFill>
              </a:rPr>
              <a:t>шт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3568" y="4941168"/>
            <a:ext cx="77048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К приходу гостей  уже был накрыт стол в гостиной, для взрослых гостей, а нам сестра накрыла на кухне. С гостями пришли и дети - это мои 2 двоюродных брата и сестра.</a:t>
            </a:r>
          </a:p>
          <a:p>
            <a:endParaRPr lang="ru-RU" sz="2000" b="1" dirty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23" name="Стрелка вправо 22">
            <a:hlinkClick r:id="" action="ppaction://hlinkshowjump?jump=nextslide"/>
          </p:cNvPr>
          <p:cNvSpPr/>
          <p:nvPr/>
        </p:nvSpPr>
        <p:spPr>
          <a:xfrm>
            <a:off x="8172400" y="6165304"/>
            <a:ext cx="648072" cy="360040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7092280" y="2780928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Клик!</a:t>
            </a:r>
            <a:endParaRPr lang="ru-RU" sz="1000" dirty="0"/>
          </a:p>
        </p:txBody>
      </p:sp>
      <p:pic>
        <p:nvPicPr>
          <p:cNvPr id="25" name="Рисунок 24" descr="Picture backgroun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276872"/>
            <a:ext cx="115212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Рисунок 25" descr="Picture background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2276872"/>
            <a:ext cx="1152128" cy="640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Рисунок 26" descr="Picture background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2348880"/>
            <a:ext cx="1152128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Рисунок 27" descr="Picture background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2420888"/>
            <a:ext cx="108012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35896" y="26064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Comic Sans MS" pitchFamily="66" charset="0"/>
              </a:rPr>
              <a:t>Задание 5. 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548680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  <a:latin typeface="Comic Sans MS" pitchFamily="66" charset="0"/>
              </a:rPr>
              <a:t>   </a:t>
            </a:r>
            <a:r>
              <a:rPr lang="ru-RU" dirty="0" smtClean="0"/>
              <a:t>Я сел на почетное место за столом, где, обычно, сидит папа. По левую сторону от меня  сели гости, а с правой стороны мои две сестры и брат, все сидят за столом  так, чередуя брат и сестра , причем моя старшая сестра сидит с краю, чтобы легче было её встать, если вдруг  мама позовет. Кто сидит около меня слева? Вы догадались?</a:t>
            </a:r>
          </a:p>
          <a:p>
            <a:endParaRPr lang="ru-RU" dirty="0" smtClean="0"/>
          </a:p>
          <a:p>
            <a:r>
              <a:rPr lang="ru-RU" dirty="0" smtClean="0"/>
              <a:t>Если старшая сестра сидит с краю с правой стороны, то рядом с ней сидит брат и около меня справа сидит младшая сестра, значит напротив неё сидит  двоюродный брат, около меня слева.</a:t>
            </a:r>
          </a:p>
          <a:p>
            <a:pPr algn="just"/>
            <a:endParaRPr lang="ru-RU" b="1" dirty="0" smtClean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7380312" y="5085184"/>
            <a:ext cx="144016" cy="288032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1403704" y="5085184"/>
            <a:ext cx="504000" cy="432000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</a:rPr>
              <a:t>&lt;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1115616" y="3068960"/>
            <a:ext cx="6552728" cy="2592288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07504" y="5805264"/>
            <a:ext cx="889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tx2"/>
                </a:solidFill>
                <a:latin typeface="Comic Sans MS" pitchFamily="66" charset="0"/>
              </a:rPr>
              <a:t>Мы вкусно поели, поиграли, а потом гости уехали к себе домой.</a:t>
            </a:r>
            <a:endParaRPr lang="ru-RU" sz="2000" b="1" dirty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51" name="Стрелка вправо 50">
            <a:hlinkClick r:id="" action="ppaction://hlinkshowjump?jump=endshow"/>
          </p:cNvPr>
          <p:cNvSpPr/>
          <p:nvPr/>
        </p:nvSpPr>
        <p:spPr>
          <a:xfrm>
            <a:off x="8172400" y="6165304"/>
            <a:ext cx="648072" cy="360040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3" name="Рисунок 52" descr="Picture backgroun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7040" y="3140968"/>
            <a:ext cx="5709920" cy="2223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</TotalTime>
  <Words>821</Words>
  <Application>Microsoft Office PowerPoint</Application>
  <PresentationFormat>Экран (4:3)</PresentationFormat>
  <Paragraphs>83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Артём</dc:creator>
  <cp:lastModifiedBy>Пользователь</cp:lastModifiedBy>
  <cp:revision>35</cp:revision>
  <dcterms:created xsi:type="dcterms:W3CDTF">2022-11-29T15:34:26Z</dcterms:created>
  <dcterms:modified xsi:type="dcterms:W3CDTF">2024-05-19T07:36:46Z</dcterms:modified>
</cp:coreProperties>
</file>