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3" r:id="rId1"/>
  </p:sldMasterIdLst>
  <p:notesMasterIdLst>
    <p:notesMasterId r:id="rId23"/>
  </p:notesMasterIdLst>
  <p:handoutMasterIdLst>
    <p:handoutMasterId r:id="rId24"/>
  </p:handoutMasterIdLst>
  <p:sldIdLst>
    <p:sldId id="1200" r:id="rId2"/>
    <p:sldId id="1037" r:id="rId3"/>
    <p:sldId id="1149" r:id="rId4"/>
    <p:sldId id="1175" r:id="rId5"/>
    <p:sldId id="1181" r:id="rId6"/>
    <p:sldId id="1170" r:id="rId7"/>
    <p:sldId id="1182" r:id="rId8"/>
    <p:sldId id="1185" r:id="rId9"/>
    <p:sldId id="1186" r:id="rId10"/>
    <p:sldId id="1187" r:id="rId11"/>
    <p:sldId id="1188" r:id="rId12"/>
    <p:sldId id="1191" r:id="rId13"/>
    <p:sldId id="1189" r:id="rId14"/>
    <p:sldId id="1192" r:id="rId15"/>
    <p:sldId id="1193" r:id="rId16"/>
    <p:sldId id="1194" r:id="rId17"/>
    <p:sldId id="1195" r:id="rId18"/>
    <p:sldId id="1196" r:id="rId19"/>
    <p:sldId id="1197" r:id="rId20"/>
    <p:sldId id="1198" r:id="rId21"/>
    <p:sldId id="1163" r:id="rId22"/>
  </p:sldIdLst>
  <p:sldSz cx="9144000" cy="5143500" type="screen16x9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nk" initials="L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1F1F1"/>
    <a:srgbClr val="0808C8"/>
    <a:srgbClr val="5B70AC"/>
    <a:srgbClr val="0070C0"/>
    <a:srgbClr val="7283BB"/>
    <a:srgbClr val="3A5896"/>
    <a:srgbClr val="C6D4DF"/>
    <a:srgbClr val="EB752B"/>
    <a:srgbClr val="F3F0ED"/>
    <a:srgbClr val="E1DAD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9937" autoAdjust="0"/>
    <p:restoredTop sz="99815" autoAdjust="0"/>
  </p:normalViewPr>
  <p:slideViewPr>
    <p:cSldViewPr snapToGrid="0">
      <p:cViewPr>
        <p:scale>
          <a:sx n="90" d="100"/>
          <a:sy n="90" d="100"/>
        </p:scale>
        <p:origin x="-1284" y="-618"/>
      </p:cViewPr>
      <p:guideLst>
        <p:guide orient="horz" pos="2160"/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5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2952" y="10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6C5A903-5AFA-4D34-82B7-56E3721002F5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FE352A9-C1B3-49AF-BB92-69554BE5C9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12815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08BCA3B-2201-4A76-BBC9-360F5DB5C1D2}" type="datetimeFigureOut">
              <a:rPr lang="ru-RU"/>
              <a:pPr>
                <a:defRPr/>
              </a:pPr>
              <a:t>13.10.2025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5ACCEB7-B240-4EA3-BA6A-9D0D236098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18062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3240881"/>
            <a:ext cx="1395413" cy="585788"/>
          </a:xfrm>
          <a:custGeom>
            <a:avLst/>
            <a:gdLst/>
            <a:ahLst/>
            <a:cxnLst>
              <a:cxn ang="0">
                <a:pos x="5799" y="10000"/>
              </a:cxn>
              <a:cxn ang="0">
                <a:pos x="5961" y="9880"/>
              </a:cxn>
              <a:cxn ang="0">
                <a:pos x="5988" y="9820"/>
              </a:cxn>
              <a:cxn ang="0">
                <a:pos x="8042" y="5260"/>
              </a:cxn>
              <a:cxn ang="0">
                <a:pos x="8042" y="4721"/>
              </a:cxn>
              <a:cxn ang="0">
                <a:pos x="5988" y="221"/>
              </a:cxn>
              <a:cxn ang="0">
                <a:pos x="5961" y="160"/>
              </a:cxn>
              <a:cxn ang="0">
                <a:pos x="5799" y="41"/>
              </a:cxn>
              <a:cxn ang="0">
                <a:pos x="18" y="0"/>
              </a:cxn>
              <a:cxn ang="0">
                <a:pos x="0" y="9991"/>
              </a:cxn>
              <a:cxn ang="0">
                <a:pos x="5799" y="10000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7" y="1885951"/>
            <a:ext cx="6600451" cy="1697086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7" y="3583036"/>
            <a:ext cx="6600451" cy="844712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F16C3-6359-4DAB-BC07-AF09B900A6D8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3396854"/>
            <a:ext cx="5842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F82F4-C83D-45A8-887A-637662A3B9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2" y="468082"/>
            <a:ext cx="6589199" cy="96066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6" y="1600200"/>
            <a:ext cx="6591985" cy="283321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1CA7A-EEF4-408D-B295-B9941D24AB34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8D3BB-2E54-4A83-B44A-F57F4E4044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2375297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1555922"/>
            <a:ext cx="6591985" cy="11016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6" y="2686050"/>
            <a:ext cx="6591985" cy="6453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465A5-DAEC-4250-8E1E-58B010DA439C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2433638"/>
            <a:ext cx="585788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3D3C6-C9D1-44D2-93FE-AEF04F4FED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7" y="1602530"/>
            <a:ext cx="3197531" cy="282554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8" y="1602530"/>
            <a:ext cx="3197093" cy="282554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1984-89B5-4D78-970D-463D11DD135D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ACA63-B1B5-4859-83BA-400CB0620C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1669969"/>
            <a:ext cx="2874596" cy="43219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102167"/>
            <a:ext cx="3197532" cy="232927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5" y="1667548"/>
            <a:ext cx="2873239" cy="43219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099746"/>
            <a:ext cx="3195680" cy="232927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6EAE5-022A-44EC-8BC1-1CD298FC847E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3CB37-B44D-47C0-B963-2BE5354F58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468082"/>
            <a:ext cx="6589200" cy="96066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94B27-48E2-4235-A79B-FE3D165BB262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8E569-70CC-4821-9715-12CBF81873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8E4F3-4CDA-4B7B-8355-4529ABEED22A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13DBC-F348-416A-A818-3C998E9599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334566"/>
            <a:ext cx="2629584" cy="732234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334567"/>
            <a:ext cx="3790906" cy="4061222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198960"/>
            <a:ext cx="2629584" cy="319682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69493-DA9A-4576-A2F3-7E8BB2166968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C369C-35FC-4170-B923-E5619D7A3D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682603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3600450"/>
            <a:ext cx="6591985" cy="4250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6" y="476224"/>
            <a:ext cx="6591985" cy="289122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6" y="4025504"/>
            <a:ext cx="6591985" cy="37028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862AA-93A8-472B-B2ED-C179639C1FDF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3737373"/>
            <a:ext cx="585788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FFEB8-5CCC-4556-9DC0-29AFEAF9E0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2375297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457200"/>
            <a:ext cx="6591985" cy="233778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6" y="3265535"/>
            <a:ext cx="6591985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E465E-EA1D-4075-AE11-35B70DC5A467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2433638"/>
            <a:ext cx="585788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0842D-3B9B-41DA-8F8B-21E1D6671C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2375297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TextBox 13"/>
          <p:cNvSpPr txBox="1"/>
          <p:nvPr/>
        </p:nvSpPr>
        <p:spPr>
          <a:xfrm>
            <a:off x="1808163" y="485775"/>
            <a:ext cx="457200" cy="439341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“</a:t>
            </a:r>
          </a:p>
        </p:txBody>
      </p:sp>
      <p:sp>
        <p:nvSpPr>
          <p:cNvPr id="7" name="TextBox 14"/>
          <p:cNvSpPr txBox="1"/>
          <p:nvPr/>
        </p:nvSpPr>
        <p:spPr>
          <a:xfrm>
            <a:off x="8169275" y="2178844"/>
            <a:ext cx="457200" cy="43815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4" y="457200"/>
            <a:ext cx="6109587" cy="21717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2628900"/>
            <a:ext cx="5653888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6" y="3265535"/>
            <a:ext cx="6591985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B62C6-AE49-4B5C-B7B2-077AC78AD5ED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2433638"/>
            <a:ext cx="585788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EFADD-1167-4C62-93BD-50EE0057D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682603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1828801"/>
            <a:ext cx="6591985" cy="2043634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6" y="3886200"/>
            <a:ext cx="6591985" cy="547217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A74C5-6803-4DDA-BD3C-1B448C126F41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3737373"/>
            <a:ext cx="585788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0FDC3-DC01-4A25-A311-460DE5D02A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682603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TextBox 10"/>
          <p:cNvSpPr txBox="1"/>
          <p:nvPr/>
        </p:nvSpPr>
        <p:spPr>
          <a:xfrm>
            <a:off x="1808163" y="485775"/>
            <a:ext cx="457200" cy="439341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“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8169275" y="2178844"/>
            <a:ext cx="457200" cy="43815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4" y="457200"/>
            <a:ext cx="6109587" cy="21717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3257550"/>
            <a:ext cx="6688292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3886200"/>
            <a:ext cx="6688292" cy="547217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9E9AE-3E03-4325-855D-4CE9A36F4786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3737373"/>
            <a:ext cx="585788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054EB-5862-478A-A1D9-38F93144F0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682603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470555"/>
            <a:ext cx="6591984" cy="2160015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6" y="3257550"/>
            <a:ext cx="6591985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6" y="3886200"/>
            <a:ext cx="6591985" cy="547217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6B6F5-DBDE-4D1A-97B3-278E2DC24D3E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3737373"/>
            <a:ext cx="585788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ABDC8-791A-4F07-A398-31621187D2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71623-97A4-410F-BDC3-42C9286CE541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53579-44B1-40D3-996C-46CB77CA59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533400"/>
            <a:ext cx="1358900" cy="381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470555"/>
            <a:ext cx="1656132" cy="3962863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470555"/>
            <a:ext cx="4716348" cy="39628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F5DDA-AF77-4A27-B907-57DF0C4DFB40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C4E30-9392-4B71-87E2-0E3A2FFE1A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/>
          <p:cNvGrpSpPr>
            <a:grpSpLocks/>
          </p:cNvGrpSpPr>
          <p:nvPr/>
        </p:nvGrpSpPr>
        <p:grpSpPr bwMode="auto">
          <a:xfrm>
            <a:off x="0" y="171450"/>
            <a:ext cx="1981200" cy="4979194"/>
            <a:chOff x="2487613" y="285750"/>
            <a:chExt cx="2428875" cy="5654676"/>
          </a:xfrm>
        </p:grpSpPr>
        <p:sp>
          <p:nvSpPr>
            <p:cNvPr id="1047" name="Freeform 11"/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Freeform 12"/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9" name="Freeform 13"/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Freeform 14"/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Freeform 15"/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2" name="Freeform 16"/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3" name="Freeform 17"/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4" name="Freeform 18"/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5" name="Freeform 19"/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6" name="Freeform 20"/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7" name="Freeform 21"/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8" name="Freeform 22"/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7" name="Group 48"/>
          <p:cNvGrpSpPr>
            <a:grpSpLocks/>
          </p:cNvGrpSpPr>
          <p:nvPr/>
        </p:nvGrpSpPr>
        <p:grpSpPr bwMode="auto">
          <a:xfrm>
            <a:off x="20639" y="0"/>
            <a:ext cx="1952625" cy="5139929"/>
            <a:chOff x="6627813" y="195717"/>
            <a:chExt cx="1952625" cy="5678034"/>
          </a:xfrm>
        </p:grpSpPr>
        <p:sp>
          <p:nvSpPr>
            <p:cNvPr id="1035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Freeform 28"/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7" name="Freeform 29"/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Freeform 30"/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9" name="Freeform 31"/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1" y="0"/>
            <a:ext cx="182563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467916"/>
            <a:ext cx="6589712" cy="96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1600200"/>
            <a:ext cx="659130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1" y="4601767"/>
            <a:ext cx="766763" cy="2774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6356916-91B9-48F0-934E-FC3FCF7F9D64}" type="datetimeFigureOut">
              <a:rPr lang="en-US"/>
              <a:pPr>
                <a:defRPr/>
              </a:pPr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4601766"/>
            <a:ext cx="5716588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590550"/>
            <a:ext cx="585788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 smtClean="0">
                <a:solidFill>
                  <a:srgbClr val="FEFFFF"/>
                </a:solidFill>
                <a:latin typeface="+mn-lt"/>
              </a:defRPr>
            </a:lvl1pPr>
          </a:lstStyle>
          <a:p>
            <a:pPr>
              <a:defRPr/>
            </a:pPr>
            <a:fld id="{1BE5338D-AF59-464A-868B-1B4A4E3F48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4" name="Picture 56"/>
          <p:cNvPicPr>
            <a:picLocks noChangeAspect="1"/>
          </p:cNvPicPr>
          <p:nvPr userDrawn="1"/>
        </p:nvPicPr>
        <p:blipFill>
          <a:blip r:embed="rId18"/>
          <a:srcRect l="8372"/>
          <a:stretch>
            <a:fillRect/>
          </a:stretch>
        </p:blipFill>
        <p:spPr bwMode="auto">
          <a:xfrm>
            <a:off x="0" y="4088607"/>
            <a:ext cx="2292350" cy="105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  <p:sldLayoutId id="2147483981" r:id="rId12"/>
    <p:sldLayoutId id="2147483982" r:id="rId13"/>
    <p:sldLayoutId id="2147483983" r:id="rId14"/>
    <p:sldLayoutId id="2147483984" r:id="rId15"/>
    <p:sldLayoutId id="2147483985" r:id="rId16"/>
  </p:sldLayoutIdLst>
  <p:transition spd="slow" advClick="0" advTm="2000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isk.yandex.ru/i/NbKNGoBtmLXzFA" TargetMode="External"/><Relationship Id="rId2" Type="http://schemas.openxmlformats.org/officeDocument/2006/relationships/hyperlink" Target="https://disk.yandex.ru/i/wtF5egKIs4iVBw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disk.yandex.ru/i/9S6L-SiSZ8t1I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disk.yandex.ru/i/9S6L-SiSZ8t1I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edsoo.ru/rabochieprogrammy/" TargetMode="External"/><Relationship Id="rId2" Type="http://schemas.openxmlformats.org/officeDocument/2006/relationships/hyperlink" Target="https://edsoo.ru/normativnye-dokument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dsoo.ru/wp-content/uploads/2025/01/trudnosti_noo_2024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32"/>
          <p:cNvSpPr>
            <a:spLocks noChangeArrowheads="1"/>
          </p:cNvSpPr>
          <p:nvPr/>
        </p:nvSpPr>
        <p:spPr bwMode="auto">
          <a:xfrm>
            <a:off x="0" y="1472404"/>
            <a:ext cx="9144002" cy="258923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2062716" y="3690233"/>
            <a:ext cx="35193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ru-RU" sz="1600" dirty="0" smtClean="0">
                <a:effectLst/>
              </a:rPr>
              <a:t>           </a:t>
            </a:r>
            <a:endParaRPr lang="ru-RU" sz="1400" b="0" dirty="0"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8C3619F-3DEC-49A4-B3BF-E7B0915CC40C}"/>
              </a:ext>
            </a:extLst>
          </p:cNvPr>
          <p:cNvSpPr txBox="1"/>
          <p:nvPr/>
        </p:nvSpPr>
        <p:spPr>
          <a:xfrm>
            <a:off x="-7" y="1080238"/>
            <a:ext cx="9144003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«Обзор изменений законодательства в системе начального общего образования»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2DC8FFD-C230-8EEC-4B54-021F69D82511}"/>
              </a:ext>
            </a:extLst>
          </p:cNvPr>
          <p:cNvSpPr txBox="1"/>
          <p:nvPr/>
        </p:nvSpPr>
        <p:spPr>
          <a:xfrm>
            <a:off x="-6" y="145915"/>
            <a:ext cx="916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СЕМИНАР-СОВЕЩАНИЕ </a:t>
            </a: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endParaRPr lang="ru-RU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3675205"/>
      </p:ext>
    </p:extLst>
  </p:cSld>
  <p:clrMapOvr>
    <a:masterClrMapping/>
  </p:clrMapOvr>
  <p:transition spd="slow" advClick="0" advTm="12167"/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0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32"/>
          <p:cNvSpPr>
            <a:spLocks noChangeArrowheads="1"/>
          </p:cNvSpPr>
          <p:nvPr/>
        </p:nvSpPr>
        <p:spPr bwMode="auto">
          <a:xfrm>
            <a:off x="-5" y="1025837"/>
            <a:ext cx="9144002" cy="209674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5174672" y="3690233"/>
            <a:ext cx="39693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ru-RU" sz="1600" dirty="0" err="1" smtClean="0">
                <a:effectLst/>
              </a:rPr>
              <a:t>Мирзаева</a:t>
            </a:r>
            <a:r>
              <a:rPr lang="ru-RU" sz="1600" dirty="0" smtClean="0">
                <a:effectLst/>
              </a:rPr>
              <a:t> </a:t>
            </a:r>
            <a:r>
              <a:rPr lang="ru-RU" sz="1600" dirty="0" err="1" smtClean="0">
                <a:effectLst/>
              </a:rPr>
              <a:t>Назира</a:t>
            </a:r>
            <a:r>
              <a:rPr lang="ru-RU" sz="1600" dirty="0" smtClean="0">
                <a:effectLst/>
              </a:rPr>
              <a:t> </a:t>
            </a:r>
            <a:r>
              <a:rPr lang="ru-RU" sz="1600" dirty="0" err="1" smtClean="0">
                <a:effectLst/>
              </a:rPr>
              <a:t>Наврузовна</a:t>
            </a:r>
            <a:r>
              <a:rPr lang="ru-RU" sz="1600" dirty="0" smtClean="0">
                <a:effectLst/>
              </a:rPr>
              <a:t>, главный специалист МКУ «Управление образования городского округа «город Дагестанские Огни»</a:t>
            </a:r>
            <a:endParaRPr lang="ru-RU" sz="1400" b="0" dirty="0"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8C3619F-3DEC-49A4-B3BF-E7B0915CC40C}"/>
              </a:ext>
            </a:extLst>
          </p:cNvPr>
          <p:cNvSpPr txBox="1"/>
          <p:nvPr/>
        </p:nvSpPr>
        <p:spPr>
          <a:xfrm>
            <a:off x="-7" y="1080239"/>
            <a:ext cx="914400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Организационное и научно-методическое сопровождение деятельности учителей начальной школы в 2025-2026 учебном году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3675205"/>
      </p:ext>
    </p:extLst>
  </p:cSld>
  <p:clrMapOvr>
    <a:masterClrMapping/>
  </p:clrMapOvr>
  <p:transition spd="slow" advClick="0" advTm="12167"/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 xmlns="">
        <p14:playEvt time="0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9">
            <a:extLst>
              <a:ext uri="{FF2B5EF4-FFF2-40B4-BE49-F238E27FC236}">
                <a16:creationId xmlns="" xmlns:a16="http://schemas.microsoft.com/office/drawing/2014/main" id="{80D19850-08C0-4DB3-B63C-56A408078F62}"/>
              </a:ext>
            </a:extLst>
          </p:cNvPr>
          <p:cNvGrpSpPr>
            <a:grpSpLocks/>
          </p:cNvGrpSpPr>
          <p:nvPr/>
        </p:nvGrpSpPr>
        <p:grpSpPr bwMode="auto">
          <a:xfrm>
            <a:off x="0" y="712381"/>
            <a:ext cx="8918139" cy="1073889"/>
            <a:chOff x="2356" y="2106"/>
            <a:chExt cx="3072" cy="774"/>
          </a:xfrm>
        </p:grpSpPr>
        <p:sp>
          <p:nvSpPr>
            <p:cNvPr id="65" name="AutoShape 10">
              <a:extLst>
                <a:ext uri="{FF2B5EF4-FFF2-40B4-BE49-F238E27FC236}">
                  <a16:creationId xmlns="" xmlns:a16="http://schemas.microsoft.com/office/drawing/2014/main" id="{3C621A02-A8F4-4025-BD4A-419C1709B6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6" y="2106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Arial" charset="0"/>
                <a:ea typeface="宋体" pitchFamily="2" charset="-122"/>
              </a:endParaRPr>
            </a:p>
          </p:txBody>
        </p:sp>
        <p:sp>
          <p:nvSpPr>
            <p:cNvPr id="66" name="AutoShape 11">
              <a:extLst>
                <a:ext uri="{FF2B5EF4-FFF2-40B4-BE49-F238E27FC236}">
                  <a16:creationId xmlns="" xmlns:a16="http://schemas.microsoft.com/office/drawing/2014/main" id="{99D93E09-B5F0-451B-97D0-E5695D2703D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9" y="2366"/>
              <a:ext cx="14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>
                <a:ea typeface="宋体" panose="02010600030101010101" pitchFamily="2" charset="-122"/>
              </a:endParaRPr>
            </a:p>
          </p:txBody>
        </p:sp>
      </p:grpSp>
      <p:sp>
        <p:nvSpPr>
          <p:cNvPr id="3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ОСНОВНЫЕ НОРМАТИВНЫЕ ДОКУМЕНТЫ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BF0142A-8B6B-4D58-FCCF-AAE364CCAE76}"/>
              </a:ext>
            </a:extLst>
          </p:cNvPr>
          <p:cNvSpPr txBox="1"/>
          <p:nvPr/>
        </p:nvSpPr>
        <p:spPr>
          <a:xfrm>
            <a:off x="536521" y="935665"/>
            <a:ext cx="84616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  <a:t>Федеральный закон от 29.12.2012 г. № 273-ФЗ «Об образовании в Российской Федерации» </a:t>
            </a:r>
            <a:br>
              <a:rPr 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  <a:t>(с изменениями и дополнениями)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="" xmlns:a16="http://schemas.microsoft.com/office/drawing/2014/main" id="{F3A06C9E-FD1C-9702-DEAF-8EA23DC040EE}"/>
              </a:ext>
            </a:extLst>
          </p:cNvPr>
          <p:cNvGrpSpPr>
            <a:grpSpLocks/>
          </p:cNvGrpSpPr>
          <p:nvPr/>
        </p:nvGrpSpPr>
        <p:grpSpPr bwMode="auto">
          <a:xfrm>
            <a:off x="68679" y="3152109"/>
            <a:ext cx="8929510" cy="940197"/>
            <a:chOff x="2356" y="2106"/>
            <a:chExt cx="3072" cy="774"/>
          </a:xfrm>
        </p:grpSpPr>
        <p:sp>
          <p:nvSpPr>
            <p:cNvPr id="21" name="AutoShape 10">
              <a:extLst>
                <a:ext uri="{FF2B5EF4-FFF2-40B4-BE49-F238E27FC236}">
                  <a16:creationId xmlns="" xmlns:a16="http://schemas.microsoft.com/office/drawing/2014/main" id="{7DED3399-40EB-09AC-1373-B37DB4F6364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6" y="2106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Arial" charset="0"/>
                <a:ea typeface="宋体" pitchFamily="2" charset="-122"/>
              </a:endParaRPr>
            </a:p>
          </p:txBody>
        </p:sp>
        <p:sp>
          <p:nvSpPr>
            <p:cNvPr id="24" name="AutoShape 11">
              <a:extLst>
                <a:ext uri="{FF2B5EF4-FFF2-40B4-BE49-F238E27FC236}">
                  <a16:creationId xmlns="" xmlns:a16="http://schemas.microsoft.com/office/drawing/2014/main" id="{FC8A032D-AFED-FBC5-BC9E-77E378B284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6" y="2351"/>
              <a:ext cx="14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>
                <a:ea typeface="宋体" panose="02010600030101010101" pitchFamily="2" charset="-122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D582B47B-31B7-BCE4-8243-007F9316206C}"/>
              </a:ext>
            </a:extLst>
          </p:cNvPr>
          <p:cNvSpPr txBox="1"/>
          <p:nvPr/>
        </p:nvSpPr>
        <p:spPr>
          <a:xfrm>
            <a:off x="508836" y="3150404"/>
            <a:ext cx="846166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  <a:t>Постановление Главного государственного санитарного врача Российской Федерации от 28.09.2020 № 28 «Об утверждении санитарных правил СП 2.4.3648-20 «Санитарно-эпидемиологические требования к организациям воспитания и обучения, отдыха и оздоровления детей и молодежи» (вместе с «СП 2.4.3648-20. Санитарные правила</a:t>
            </a:r>
            <a:r>
              <a:rPr lang="ru-RU" sz="1400" dirty="0"/>
              <a:t>...»)</a:t>
            </a:r>
            <a:endParaRPr lang="ru-RU" sz="1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3" name="AutoShape 11">
            <a:extLst>
              <a:ext uri="{FF2B5EF4-FFF2-40B4-BE49-F238E27FC236}">
                <a16:creationId xmlns="" xmlns:a16="http://schemas.microsoft.com/office/drawing/2014/main" id="{A048A23A-F45A-C640-8824-88498FB0EBAA}"/>
              </a:ext>
            </a:extLst>
          </p:cNvPr>
          <p:cNvSpPr>
            <a:spLocks noChangeArrowheads="1"/>
          </p:cNvSpPr>
          <p:nvPr/>
        </p:nvSpPr>
        <p:spPr bwMode="gray">
          <a:xfrm>
            <a:off x="49365" y="4514232"/>
            <a:ext cx="538490" cy="200412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34" name="Group 9">
            <a:extLst>
              <a:ext uri="{FF2B5EF4-FFF2-40B4-BE49-F238E27FC236}">
                <a16:creationId xmlns="" xmlns:a16="http://schemas.microsoft.com/office/drawing/2014/main" id="{6708CE61-F054-22CF-B2A0-235DE5DC749C}"/>
              </a:ext>
            </a:extLst>
          </p:cNvPr>
          <p:cNvGrpSpPr>
            <a:grpSpLocks/>
          </p:cNvGrpSpPr>
          <p:nvPr/>
        </p:nvGrpSpPr>
        <p:grpSpPr bwMode="auto">
          <a:xfrm>
            <a:off x="86117" y="1956391"/>
            <a:ext cx="8912072" cy="1049112"/>
            <a:chOff x="2356" y="2106"/>
            <a:chExt cx="3072" cy="698"/>
          </a:xfrm>
        </p:grpSpPr>
        <p:sp>
          <p:nvSpPr>
            <p:cNvPr id="35" name="AutoShape 10">
              <a:extLst>
                <a:ext uri="{FF2B5EF4-FFF2-40B4-BE49-F238E27FC236}">
                  <a16:creationId xmlns="" xmlns:a16="http://schemas.microsoft.com/office/drawing/2014/main" id="{005A1696-5AC7-01EB-57AC-8138CBCE503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6" y="2106"/>
              <a:ext cx="3072" cy="698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Arial" charset="0"/>
                <a:ea typeface="宋体" pitchFamily="2" charset="-122"/>
              </a:endParaRPr>
            </a:p>
          </p:txBody>
        </p:sp>
        <p:sp>
          <p:nvSpPr>
            <p:cNvPr id="36" name="AutoShape 11">
              <a:extLst>
                <a:ext uri="{FF2B5EF4-FFF2-40B4-BE49-F238E27FC236}">
                  <a16:creationId xmlns="" xmlns:a16="http://schemas.microsoft.com/office/drawing/2014/main" id="{CB8DCF43-F26F-C80E-9973-83B0AAB238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9" y="2315"/>
              <a:ext cx="14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>
                <a:ea typeface="宋体" panose="02010600030101010101" pitchFamily="2" charset="-122"/>
              </a:endParaRP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BAFF7D22-1E3D-127B-3085-65BA801239E5}"/>
              </a:ext>
            </a:extLst>
          </p:cNvPr>
          <p:cNvSpPr txBox="1"/>
          <p:nvPr/>
        </p:nvSpPr>
        <p:spPr>
          <a:xfrm>
            <a:off x="484921" y="2052082"/>
            <a:ext cx="85132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  <a:t>Постановление Правительства РФ от 11.10.2023 №1678 «Об утверждении правил применения электронного обучения, ДОТ при реализации образовательного процесса</a:t>
            </a:r>
            <a:r>
              <a:rPr lang="ru-RU" sz="1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»</a:t>
            </a:r>
            <a:endParaRPr lang="ru-RU" sz="1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grpSp>
        <p:nvGrpSpPr>
          <p:cNvPr id="26" name="Group 9">
            <a:extLst>
              <a:ext uri="{FF2B5EF4-FFF2-40B4-BE49-F238E27FC236}">
                <a16:creationId xmlns="" xmlns:a16="http://schemas.microsoft.com/office/drawing/2014/main" id="{F3A06C9E-FD1C-9702-DEAF-8EA23DC040EE}"/>
              </a:ext>
            </a:extLst>
          </p:cNvPr>
          <p:cNvGrpSpPr>
            <a:grpSpLocks/>
          </p:cNvGrpSpPr>
          <p:nvPr/>
        </p:nvGrpSpPr>
        <p:grpSpPr bwMode="auto">
          <a:xfrm>
            <a:off x="68677" y="4168345"/>
            <a:ext cx="8929511" cy="940197"/>
            <a:chOff x="2356" y="2106"/>
            <a:chExt cx="3072" cy="774"/>
          </a:xfrm>
        </p:grpSpPr>
        <p:sp>
          <p:nvSpPr>
            <p:cNvPr id="28" name="AutoShape 10">
              <a:extLst>
                <a:ext uri="{FF2B5EF4-FFF2-40B4-BE49-F238E27FC236}">
                  <a16:creationId xmlns="" xmlns:a16="http://schemas.microsoft.com/office/drawing/2014/main" id="{7DED3399-40EB-09AC-1373-B37DB4F6364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6" y="2106"/>
              <a:ext cx="3072" cy="77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Arial" charset="0"/>
                <a:ea typeface="宋体" pitchFamily="2" charset="-122"/>
              </a:endParaRPr>
            </a:p>
          </p:txBody>
        </p:sp>
        <p:sp>
          <p:nvSpPr>
            <p:cNvPr id="30" name="AutoShape 11">
              <a:extLst>
                <a:ext uri="{FF2B5EF4-FFF2-40B4-BE49-F238E27FC236}">
                  <a16:creationId xmlns="" xmlns:a16="http://schemas.microsoft.com/office/drawing/2014/main" id="{FC8A032D-AFED-FBC5-BC9E-77E378B284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62" y="2321"/>
              <a:ext cx="14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>
                <a:ea typeface="宋体" panose="02010600030101010101" pitchFamily="2" charset="-122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D582B47B-31B7-BCE4-8243-007F9316206C}"/>
              </a:ext>
            </a:extLst>
          </p:cNvPr>
          <p:cNvSpPr txBox="1"/>
          <p:nvPr/>
        </p:nvSpPr>
        <p:spPr>
          <a:xfrm>
            <a:off x="491748" y="4144309"/>
            <a:ext cx="846166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ru-RU" sz="1400" b="1" dirty="0">
                <a:solidFill>
                  <a:srgbClr val="002060"/>
                </a:solidFill>
                <a:latin typeface="Arial" panose="020B0604020202020204" pitchFamily="34" charset="0"/>
              </a:rPr>
              <a:t>Постановление Главного государственного санитарного врача Российской Федерации от 28 января 2021 г. № 2 «Об утверждении санитарных правил и норм СанПиН 1.2.3685-21 «Гигиенические нормативы и требования к обеспечению безопасности и (или) безвредности для человека факторов среды обитания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1072468361"/>
      </p:ext>
    </p:extLst>
  </p:cSld>
  <p:clrMapOvr>
    <a:masterClrMapping/>
  </p:clrMapOvr>
  <p:transition spd="slow" advClick="0" advTm="2533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utoShape 10">
            <a:extLst>
              <a:ext uri="{FF2B5EF4-FFF2-40B4-BE49-F238E27FC236}">
                <a16:creationId xmlns="" xmlns:a16="http://schemas.microsoft.com/office/drawing/2014/main" id="{C2530484-BD78-82A2-6CCC-30CB7814ED24}"/>
              </a:ext>
            </a:extLst>
          </p:cNvPr>
          <p:cNvSpPr>
            <a:spLocks noChangeArrowheads="1"/>
          </p:cNvSpPr>
          <p:nvPr/>
        </p:nvSpPr>
        <p:spPr bwMode="gray">
          <a:xfrm>
            <a:off x="-3097" y="716627"/>
            <a:ext cx="9000962" cy="1269756"/>
          </a:xfrm>
          <a:prstGeom prst="roundRect">
            <a:avLst>
              <a:gd name="adj" fmla="val 715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21176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dirty="0">
              <a:latin typeface="Arial" charset="0"/>
              <a:ea typeface="宋体" pitchFamily="2" charset="-122"/>
            </a:endParaRPr>
          </a:p>
        </p:txBody>
      </p:sp>
      <p:sp>
        <p:nvSpPr>
          <p:cNvPr id="22" name="AutoShape 11">
            <a:extLst>
              <a:ext uri="{FF2B5EF4-FFF2-40B4-BE49-F238E27FC236}">
                <a16:creationId xmlns="" xmlns:a16="http://schemas.microsoft.com/office/drawing/2014/main" id="{2AF22629-5450-B5F2-096B-1DCC624D0379}"/>
              </a:ext>
            </a:extLst>
          </p:cNvPr>
          <p:cNvSpPr>
            <a:spLocks noChangeArrowheads="1"/>
          </p:cNvSpPr>
          <p:nvPr/>
        </p:nvSpPr>
        <p:spPr bwMode="gray">
          <a:xfrm>
            <a:off x="-6194" y="1193259"/>
            <a:ext cx="423844" cy="384302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9" name="AutoShape 10">
            <a:extLst>
              <a:ext uri="{FF2B5EF4-FFF2-40B4-BE49-F238E27FC236}">
                <a16:creationId xmlns="" xmlns:a16="http://schemas.microsoft.com/office/drawing/2014/main" id="{C2530484-BD78-82A2-6CCC-30CB7814ED24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2110898"/>
            <a:ext cx="9000962" cy="1104087"/>
          </a:xfrm>
          <a:prstGeom prst="roundRect">
            <a:avLst>
              <a:gd name="adj" fmla="val 715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21176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dirty="0">
              <a:latin typeface="Arial" charset="0"/>
              <a:ea typeface="宋体" pitchFamily="2" charset="-122"/>
            </a:endParaRPr>
          </a:p>
        </p:txBody>
      </p:sp>
      <p:sp>
        <p:nvSpPr>
          <p:cNvPr id="20" name="AutoShape 11">
            <a:extLst>
              <a:ext uri="{FF2B5EF4-FFF2-40B4-BE49-F238E27FC236}">
                <a16:creationId xmlns="" xmlns:a16="http://schemas.microsoft.com/office/drawing/2014/main" id="{2AF22629-5450-B5F2-096B-1DCC624D0379}"/>
              </a:ext>
            </a:extLst>
          </p:cNvPr>
          <p:cNvSpPr>
            <a:spLocks noChangeArrowheads="1"/>
          </p:cNvSpPr>
          <p:nvPr/>
        </p:nvSpPr>
        <p:spPr bwMode="gray">
          <a:xfrm>
            <a:off x="-3097" y="2410100"/>
            <a:ext cx="423844" cy="384302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ОСНОВНЫЕ НОРМАТИВНЫЕ ДОКУМЕНТЫ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BF0142A-8B6B-4D58-FCCF-AAE364CCAE76}"/>
              </a:ext>
            </a:extLst>
          </p:cNvPr>
          <p:cNvSpPr txBox="1"/>
          <p:nvPr/>
        </p:nvSpPr>
        <p:spPr>
          <a:xfrm>
            <a:off x="542391" y="770814"/>
            <a:ext cx="83079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Приказ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</a:rPr>
              <a:t>Минпросвещения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 России от 31.05.2021 № 286 «Об утверждении федерального государственного образовательного стандарта начального общего образования» (в ред. Приказов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</a:rPr>
              <a:t>Минпросвещения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 России от 18.07.2022 № 569, от 08.11.2022 № 955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)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1" name="AutoShape 10">
            <a:extLst>
              <a:ext uri="{FF2B5EF4-FFF2-40B4-BE49-F238E27FC236}">
                <a16:creationId xmlns="" xmlns:a16="http://schemas.microsoft.com/office/drawing/2014/main" id="{C2530484-BD78-82A2-6CCC-30CB7814ED24}"/>
              </a:ext>
            </a:extLst>
          </p:cNvPr>
          <p:cNvSpPr>
            <a:spLocks noChangeArrowheads="1"/>
          </p:cNvSpPr>
          <p:nvPr/>
        </p:nvSpPr>
        <p:spPr bwMode="gray">
          <a:xfrm>
            <a:off x="3097" y="3336610"/>
            <a:ext cx="9000962" cy="1578290"/>
          </a:xfrm>
          <a:prstGeom prst="roundRect">
            <a:avLst>
              <a:gd name="adj" fmla="val 7157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21176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dirty="0">
              <a:latin typeface="Arial" charset="0"/>
              <a:ea typeface="宋体" pitchFamily="2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BF0142A-8B6B-4D58-FCCF-AAE364CCAE76}"/>
              </a:ext>
            </a:extLst>
          </p:cNvPr>
          <p:cNvSpPr txBox="1"/>
          <p:nvPr/>
        </p:nvSpPr>
        <p:spPr>
          <a:xfrm>
            <a:off x="542391" y="2208320"/>
            <a:ext cx="83079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Приказ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</a:rPr>
              <a:t>Минпросвещения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 России от 18.05.2023 № 372 «Об утверждении федеральной образовательной программы начального общего образования» (Зарегистрирован 12.07.2023 № 74229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)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BF0142A-8B6B-4D58-FCCF-AAE364CCAE76}"/>
              </a:ext>
            </a:extLst>
          </p:cNvPr>
          <p:cNvSpPr txBox="1"/>
          <p:nvPr/>
        </p:nvSpPr>
        <p:spPr>
          <a:xfrm>
            <a:off x="542391" y="3364544"/>
            <a:ext cx="846166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Приказ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</a:rPr>
              <a:t>Минпросвещения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 России от 22.01.2024 № 31 «О внесении изменений в некоторые приказы Министерства образования и науки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РФ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и Министерства просвещения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РФ,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</a:rPr>
              <a:t>касающиеся федеральных государственных образовательных стандартов начального общего образования и основного общего образования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» 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7" name="AutoShape 11">
            <a:extLst>
              <a:ext uri="{FF2B5EF4-FFF2-40B4-BE49-F238E27FC236}">
                <a16:creationId xmlns="" xmlns:a16="http://schemas.microsoft.com/office/drawing/2014/main" id="{2AF22629-5450-B5F2-096B-1DCC624D0379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3871610"/>
            <a:ext cx="423844" cy="384302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1269064"/>
      </p:ext>
    </p:extLst>
  </p:cSld>
  <p:clrMapOvr>
    <a:masterClrMapping/>
  </p:clrMapOvr>
  <p:transition spd="slow" advClick="0" advTm="258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9">
            <a:extLst>
              <a:ext uri="{FF2B5EF4-FFF2-40B4-BE49-F238E27FC236}">
                <a16:creationId xmlns="" xmlns:a16="http://schemas.microsoft.com/office/drawing/2014/main" id="{80D19850-08C0-4DB3-B63C-56A408078F62}"/>
              </a:ext>
            </a:extLst>
          </p:cNvPr>
          <p:cNvGrpSpPr>
            <a:grpSpLocks/>
          </p:cNvGrpSpPr>
          <p:nvPr/>
        </p:nvGrpSpPr>
        <p:grpSpPr bwMode="auto">
          <a:xfrm>
            <a:off x="-8959" y="861237"/>
            <a:ext cx="8934697" cy="1584251"/>
            <a:chOff x="2356" y="2106"/>
            <a:chExt cx="3072" cy="673"/>
          </a:xfrm>
        </p:grpSpPr>
        <p:sp>
          <p:nvSpPr>
            <p:cNvPr id="65" name="AutoShape 10">
              <a:extLst>
                <a:ext uri="{FF2B5EF4-FFF2-40B4-BE49-F238E27FC236}">
                  <a16:creationId xmlns="" xmlns:a16="http://schemas.microsoft.com/office/drawing/2014/main" id="{3C621A02-A8F4-4025-BD4A-419C1709B6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56" y="2106"/>
              <a:ext cx="3072" cy="67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Arial" charset="0"/>
                <a:ea typeface="宋体" pitchFamily="2" charset="-122"/>
              </a:endParaRPr>
            </a:p>
          </p:txBody>
        </p:sp>
        <p:sp>
          <p:nvSpPr>
            <p:cNvPr id="66" name="AutoShape 11">
              <a:extLst>
                <a:ext uri="{FF2B5EF4-FFF2-40B4-BE49-F238E27FC236}">
                  <a16:creationId xmlns="" xmlns:a16="http://schemas.microsoft.com/office/drawing/2014/main" id="{99D93E09-B5F0-451B-97D0-E5695D2703D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65" y="2310"/>
              <a:ext cx="14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 sz="2400">
                <a:ea typeface="宋体" panose="02010600030101010101" pitchFamily="2" charset="-122"/>
              </a:endParaRPr>
            </a:p>
          </p:txBody>
        </p:sp>
      </p:grpSp>
      <p:sp>
        <p:nvSpPr>
          <p:cNvPr id="3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ОСНОВНЫЕ НОРМАТИВНЫЕ ДОКУМЕНТЫ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BF0142A-8B6B-4D58-FCCF-AAE364CCAE76}"/>
              </a:ext>
            </a:extLst>
          </p:cNvPr>
          <p:cNvSpPr txBox="1"/>
          <p:nvPr/>
        </p:nvSpPr>
        <p:spPr>
          <a:xfrm>
            <a:off x="503737" y="1031358"/>
            <a:ext cx="83079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</a:rPr>
              <a:t>Приказ Министерства просвещения РФ </a:t>
            </a:r>
            <a:r>
              <a:rPr lang="ru-RU" b="1" u="sng" dirty="0">
                <a:solidFill>
                  <a:srgbClr val="002060"/>
                </a:solidFill>
                <a:latin typeface="Arial" panose="020B0604020202020204" pitchFamily="34" charset="0"/>
              </a:rPr>
              <a:t>от 09.10.2024 № 704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</a:rPr>
              <a:t>«О внесении изменений в некоторые приказы Министерства просвещения РФ, касающиеся федеральных образовательных программ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</a:rPr>
              <a:t>НОО, ООО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</a:rPr>
              <a:t>и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</a:rPr>
              <a:t>СОО»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</a:rPr>
              <a:t>(Зарегистрирован 11.02.2025 № 81220) </a:t>
            </a:r>
          </a:p>
        </p:txBody>
      </p:sp>
      <p:sp>
        <p:nvSpPr>
          <p:cNvPr id="8" name="AutoShape 10">
            <a:extLst>
              <a:ext uri="{FF2B5EF4-FFF2-40B4-BE49-F238E27FC236}">
                <a16:creationId xmlns="" xmlns:a16="http://schemas.microsoft.com/office/drawing/2014/main" id="{C2530484-BD78-82A2-6CCC-30CB7814ED24}"/>
              </a:ext>
            </a:extLst>
          </p:cNvPr>
          <p:cNvSpPr>
            <a:spLocks noChangeArrowheads="1"/>
          </p:cNvSpPr>
          <p:nvPr/>
        </p:nvSpPr>
        <p:spPr bwMode="gray">
          <a:xfrm>
            <a:off x="-52400" y="2626242"/>
            <a:ext cx="8864115" cy="1754372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21176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dirty="0">
              <a:latin typeface="Arial" charset="0"/>
              <a:ea typeface="宋体" pitchFamily="2" charset="-122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BF0142A-8B6B-4D58-FCCF-AAE364CCAE76}"/>
              </a:ext>
            </a:extLst>
          </p:cNvPr>
          <p:cNvSpPr txBox="1"/>
          <p:nvPr/>
        </p:nvSpPr>
        <p:spPr>
          <a:xfrm>
            <a:off x="503737" y="2849526"/>
            <a:ext cx="83079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</a:rPr>
              <a:t>Приказ Министерства просвещения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</a:rPr>
              <a:t>РФ </a:t>
            </a:r>
            <a:r>
              <a:rPr lang="ru-RU" b="1" u="sng" dirty="0">
                <a:solidFill>
                  <a:srgbClr val="002060"/>
                </a:solidFill>
                <a:latin typeface="Arial" panose="020B0604020202020204" pitchFamily="34" charset="0"/>
              </a:rPr>
              <a:t>от 18.06.2025 № 467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</a:rPr>
              <a:t>«О внесении изменений в некоторые приказы Министерства просвещения РФ, касающиеся федеральных государственных образовательных стандартов начального общего и основного общего образования»</a:t>
            </a:r>
          </a:p>
        </p:txBody>
      </p:sp>
      <p:sp>
        <p:nvSpPr>
          <p:cNvPr id="11" name="AutoShape 11">
            <a:extLst>
              <a:ext uri="{FF2B5EF4-FFF2-40B4-BE49-F238E27FC236}">
                <a16:creationId xmlns="" xmlns:a16="http://schemas.microsoft.com/office/drawing/2014/main" id="{2AF22629-5450-B5F2-096B-1DCC624D0379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3154450"/>
            <a:ext cx="423844" cy="4199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07427"/>
      </p:ext>
    </p:extLst>
  </p:cSld>
  <p:clrMapOvr>
    <a:masterClrMapping/>
  </p:clrMapOvr>
  <p:transition spd="slow" advClick="0" advTm="258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>
            <a:extLst>
              <a:ext uri="{FF2B5EF4-FFF2-40B4-BE49-F238E27FC236}">
                <a16:creationId xmlns="" xmlns:a16="http://schemas.microsoft.com/office/drawing/2014/main" id="{04B99C32-F6B6-01D2-97D8-B0812A152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2" cy="88250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Изменения с 01.09.2025  </a:t>
            </a:r>
            <a:r>
              <a:rPr lang="ru-RU" sz="2800" b="1" dirty="0" smtClean="0">
                <a:solidFill>
                  <a:schemeClr val="bg1"/>
                </a:solidFill>
              </a:rPr>
              <a:t>(</a:t>
            </a:r>
            <a:r>
              <a:rPr lang="ru-RU" b="1" dirty="0" smtClean="0">
                <a:solidFill>
                  <a:schemeClr val="bg1"/>
                </a:solidFill>
              </a:rPr>
              <a:t>Приказ </a:t>
            </a:r>
            <a:r>
              <a:rPr lang="ru-RU" b="1" dirty="0" err="1" smtClean="0">
                <a:solidFill>
                  <a:schemeClr val="bg1"/>
                </a:solidFill>
              </a:rPr>
              <a:t>Минпросвещения</a:t>
            </a:r>
            <a:r>
              <a:rPr lang="ru-RU" b="1" dirty="0" smtClean="0">
                <a:solidFill>
                  <a:schemeClr val="bg1"/>
                </a:solidFill>
              </a:rPr>
              <a:t> РФ </a:t>
            </a:r>
            <a:r>
              <a:rPr lang="ru-RU" b="1" dirty="0">
                <a:solidFill>
                  <a:schemeClr val="bg1"/>
                </a:solidFill>
              </a:rPr>
              <a:t>№ </a:t>
            </a:r>
            <a:r>
              <a:rPr lang="ru-RU" b="1" dirty="0" smtClean="0">
                <a:solidFill>
                  <a:schemeClr val="bg1"/>
                </a:solidFill>
              </a:rPr>
              <a:t>704)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77074857"/>
              </p:ext>
            </p:extLst>
          </p:nvPr>
        </p:nvGraphicFramePr>
        <p:xfrm>
          <a:off x="0" y="903767"/>
          <a:ext cx="9144001" cy="57543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75367"/>
                <a:gridCol w="6868634"/>
              </a:tblGrid>
              <a:tr h="7513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Целевой раздел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</a:tr>
              <a:tr h="18092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1.1. Пояснительная записка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</a:tr>
              <a:tr h="31661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1.1.1. Цели реализации программы </a:t>
                      </a:r>
                      <a:r>
                        <a:rPr lang="ru-RU" sz="1050" dirty="0" smtClean="0">
                          <a:effectLst/>
                        </a:rPr>
                        <a:t>НОО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Изменений и дополнений </a:t>
                      </a:r>
                      <a:r>
                        <a:rPr lang="ru-RU" sz="1400" dirty="0" smtClean="0">
                          <a:effectLst/>
                        </a:rPr>
                        <a:t>нет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</a:tr>
              <a:tr h="241226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>
                          <a:effectLst/>
                        </a:rPr>
                        <a:t>1.1.2. Принципы формирования и механизмы реализации программы </a:t>
                      </a:r>
                      <a:r>
                        <a:rPr lang="ru-RU" sz="1050" dirty="0" smtClean="0">
                          <a:effectLst/>
                        </a:rPr>
                        <a:t>НОО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>
                          <a:effectLst/>
                        </a:rPr>
                        <a:t>Д</a:t>
                      </a:r>
                      <a:r>
                        <a:rPr lang="ru-RU" sz="1800" b="1" i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ополнить</a:t>
                      </a:r>
                      <a:r>
                        <a:rPr lang="ru-RU" sz="1800" b="1" i="1" u="sng" dirty="0">
                          <a:effectLst/>
                        </a:rPr>
                        <a:t> </a:t>
                      </a:r>
                      <a:r>
                        <a:rPr lang="ru-RU" sz="1800" dirty="0">
                          <a:effectLst/>
                        </a:rPr>
                        <a:t>«ФОП НОО учитывает возрастные и психологические особенности обучающихся. Наиболее адаптивным сроком освоения ООП НОО является четыре года». </a:t>
                      </a:r>
                      <a:endParaRPr lang="ru-RU" sz="1800" dirty="0" smtClean="0"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Дополнить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>
                          <a:effectLst/>
                        </a:rPr>
                        <a:t>«Принцип обеспечения санитарно-эпидемиологической безопасности обучающихся в соответствии с требованиями, предусмотренным санитарными правилами и нормами </a:t>
                      </a:r>
                      <a:r>
                        <a:rPr lang="ru-RU" sz="1800" dirty="0" smtClean="0">
                          <a:effectLst/>
                        </a:rPr>
                        <a:t>СанПиН»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</a:txBody>
                  <a:tcPr marL="39283" marR="39283" marT="0" marB="0"/>
                </a:tc>
              </a:tr>
              <a:tr h="195958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1.1.3. Общая характеристика программы </a:t>
                      </a:r>
                      <a:r>
                        <a:rPr lang="ru-RU" sz="1050" dirty="0" smtClean="0">
                          <a:effectLst/>
                        </a:rPr>
                        <a:t>НОО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Обратить внимание </a:t>
                      </a:r>
                      <a:r>
                        <a:rPr lang="ru-RU" sz="1800" dirty="0">
                          <a:effectLst/>
                        </a:rPr>
                        <a:t>на замену терминов по всем разделам ООП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«толерантное отношение» на «</a:t>
                      </a:r>
                      <a:r>
                        <a:rPr lang="ru-RU" sz="1800" b="1" dirty="0">
                          <a:effectLst/>
                        </a:rPr>
                        <a:t>уважительное отношение</a:t>
                      </a:r>
                      <a:r>
                        <a:rPr lang="ru-RU" sz="1800" dirty="0">
                          <a:effectLst/>
                        </a:rPr>
                        <a:t>»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«гендерные особенности» на «</a:t>
                      </a:r>
                      <a:r>
                        <a:rPr lang="ru-RU" sz="1800" b="1" dirty="0">
                          <a:effectLst/>
                        </a:rPr>
                        <a:t>пол</a:t>
                      </a:r>
                      <a:r>
                        <a:rPr lang="ru-RU" sz="1800" dirty="0">
                          <a:effectLst/>
                        </a:rPr>
                        <a:t>»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«домашнее насилие и </a:t>
                      </a:r>
                      <a:r>
                        <a:rPr lang="ru-RU" sz="1800" dirty="0" err="1">
                          <a:effectLst/>
                        </a:rPr>
                        <a:t>буллинг</a:t>
                      </a:r>
                      <a:r>
                        <a:rPr lang="ru-RU" sz="1800" dirty="0">
                          <a:effectLst/>
                        </a:rPr>
                        <a:t>» на «</a:t>
                      </a:r>
                      <a:r>
                        <a:rPr lang="ru-RU" sz="1800" b="1" dirty="0">
                          <a:effectLst/>
                        </a:rPr>
                        <a:t>психологическое насилие, систематическое унижение чести и достоинства, издевательства, преследование</a:t>
                      </a:r>
                      <a:r>
                        <a:rPr lang="ru-RU" sz="1800" dirty="0" smtClean="0">
                          <a:effectLst/>
                        </a:rPr>
                        <a:t>»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</a:tr>
              <a:tr h="63322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>
                          <a:effectLst/>
                        </a:rPr>
                        <a:t>1.2. Планируемые результаты освоения обучающимися программы </a:t>
                      </a:r>
                      <a:r>
                        <a:rPr lang="ru-RU" sz="1050" dirty="0" smtClean="0">
                          <a:effectLst/>
                        </a:rPr>
                        <a:t>НОО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213" marR="2321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Изменений и дополнений нет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3213" marR="2321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04993060"/>
      </p:ext>
    </p:extLst>
  </p:cSld>
  <p:clrMapOvr>
    <a:masterClrMapping/>
  </p:clrMapOvr>
  <p:transition spd="slow" advClick="0" advTm="9257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>
            <a:extLst>
              <a:ext uri="{FF2B5EF4-FFF2-40B4-BE49-F238E27FC236}">
                <a16:creationId xmlns="" xmlns:a16="http://schemas.microsoft.com/office/drawing/2014/main" id="{04B99C32-F6B6-01D2-97D8-B0812A152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157"/>
            <a:ext cx="9144002" cy="39656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417527"/>
              </p:ext>
            </p:extLst>
          </p:nvPr>
        </p:nvGraphicFramePr>
        <p:xfrm>
          <a:off x="0" y="149157"/>
          <a:ext cx="9144000" cy="58858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600"/>
                <a:gridCol w="7772400"/>
              </a:tblGrid>
              <a:tr h="5885883">
                <a:tc>
                  <a:txBody>
                    <a:bodyPr/>
                    <a:lstStyle/>
                    <a:p>
                      <a:pPr rtl="0" eaLnBrk="1" latinLnBrk="0" hangingPunct="1"/>
                      <a:r>
                        <a:rPr lang="ru-RU" sz="1000" dirty="0">
                          <a:effectLst/>
                        </a:rPr>
                        <a:t>1.3. Система оценки достижения планируемых результатов освоения программы </a:t>
                      </a: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НОО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u="sng" dirty="0">
                          <a:solidFill>
                            <a:schemeClr val="tx1"/>
                          </a:solidFill>
                          <a:effectLst/>
                        </a:rPr>
                        <a:t>Дополнить следующим содержанием</a:t>
                      </a:r>
                      <a:r>
                        <a:rPr lang="ru-RU" sz="1400" b="0" i="1" u="sng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«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Длительность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контрольной работы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составляет один урок (не более чем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45 минут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), контрольные работы проводятся, начиная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со 2 класса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При этом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объем учебного времени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, затрачиваемого на проведение оценочных процедур,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не должен превышать 10%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от всего объема учебного времени, отводимого на изучение данного учебного предмета в данном классе в текущем учебном году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». (</a:t>
                      </a:r>
                      <a:r>
                        <a:rPr lang="ru-RU" sz="1800" b="0" dirty="0" err="1">
                          <a:solidFill>
                            <a:schemeClr val="tx1"/>
                          </a:solidFill>
                          <a:effectLst/>
                        </a:rPr>
                        <a:t>НОО_метапредметные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 рез-ты: </a:t>
                      </a:r>
                      <a:r>
                        <a:rPr lang="ru-RU" sz="1800" b="1" u="sng" dirty="0">
                          <a:solidFill>
                            <a:schemeClr val="tx1"/>
                          </a:solidFill>
                          <a:effectLst/>
                          <a:hlinkClick r:id="rId2" tooltip="https://disk.yandex.ru/i/wtF5egKIs4iVBw"/>
                        </a:rPr>
                        <a:t>https://</a:t>
                      </a:r>
                      <a:r>
                        <a:rPr lang="ru-RU" sz="1800" b="1" u="sng" dirty="0" smtClean="0">
                          <a:solidFill>
                            <a:schemeClr val="tx1"/>
                          </a:solidFill>
                          <a:effectLst/>
                          <a:hlinkClick r:id="rId2" tooltip="https://disk.yandex.ru/i/wtF5egKIs4iVBw"/>
                        </a:rPr>
                        <a:t>disk.yandex.ru/i/wtF5egKIs4iVBw</a:t>
                      </a:r>
                      <a:endParaRPr lang="ru-RU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«В федеральных и региональных процедурах оценки качества образования используется перечень (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кодификатор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) проверяемых требований к </a:t>
                      </a:r>
                      <a:r>
                        <a:rPr lang="ru-RU" sz="1800" b="0" dirty="0" err="1">
                          <a:solidFill>
                            <a:schemeClr val="tx1"/>
                          </a:solidFill>
                          <a:effectLst/>
                        </a:rPr>
                        <a:t>метапредметным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 результатам освоения основной образовательной </a:t>
                      </a:r>
                      <a:r>
                        <a:rPr lang="ru-RU" sz="1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программы 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НОО». </a:t>
                      </a: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>
                          <a:solidFill>
                            <a:schemeClr val="tx1"/>
                          </a:solidFill>
                          <a:effectLst/>
                        </a:rPr>
                        <a:t>Дополнить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 содержание кодификаторами распределенных по классам проверяемых требований к результатам освоения основной образовательной программы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НОО и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элементов содержания по каждому учебному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предмету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ru-RU" sz="1800" b="0" dirty="0" err="1" smtClean="0">
                          <a:solidFill>
                            <a:schemeClr val="tx1"/>
                          </a:solidFill>
                          <a:effectLst/>
                        </a:rPr>
                        <a:t>НОО_кодификаторы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: </a:t>
                      </a:r>
                      <a:r>
                        <a:rPr lang="ru-RU" sz="18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 tooltip="https://disk.yandex.ru/i/NbKNGoBtmLXzFA"/>
                        </a:rPr>
                        <a:t>https://</a:t>
                      </a:r>
                      <a:r>
                        <a:rPr lang="ru-RU" sz="1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 tooltip="https://disk.yandex.ru/i/NbKNGoBtmLXzFA"/>
                        </a:rPr>
                        <a:t>disk.yandex.ru/i/NbKNGoBtmLXzFA</a:t>
                      </a:r>
                      <a:endParaRPr lang="ru-RU" sz="18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4911" marR="24911" marT="0" marB="0"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37455395"/>
      </p:ext>
    </p:extLst>
  </p:cSld>
  <p:clrMapOvr>
    <a:masterClrMapping/>
  </p:clrMapOvr>
  <p:transition spd="slow" advClick="0" advTm="92571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>
            <a:extLst>
              <a:ext uri="{FF2B5EF4-FFF2-40B4-BE49-F238E27FC236}">
                <a16:creationId xmlns="" xmlns:a16="http://schemas.microsoft.com/office/drawing/2014/main" id="{04B99C32-F6B6-01D2-97D8-B0812A152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157"/>
            <a:ext cx="9144002" cy="39656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42682445"/>
              </p:ext>
            </p:extLst>
          </p:nvPr>
        </p:nvGraphicFramePr>
        <p:xfrm>
          <a:off x="0" y="0"/>
          <a:ext cx="9144002" cy="69194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2050"/>
                <a:gridCol w="7981952"/>
              </a:tblGrid>
              <a:tr h="335810"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Содержательный </a:t>
                      </a:r>
                      <a:r>
                        <a:rPr lang="ru-RU" sz="1400" dirty="0" smtClean="0">
                          <a:effectLst/>
                        </a:rPr>
                        <a:t>раздел</a:t>
                      </a:r>
                      <a:endParaRPr lang="ru-RU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</a:tr>
              <a:tr h="202276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2.1. Рабочая программа по учебному предмету «Русский язык»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Использовать при составлении рабочей программы по учебному предмету </a:t>
                      </a:r>
                      <a:r>
                        <a:rPr lang="ru-RU" sz="1800" u="sng" dirty="0">
                          <a:effectLst/>
                        </a:rPr>
                        <a:t>«Русский язык</a:t>
                      </a:r>
                      <a:r>
                        <a:rPr lang="ru-RU" sz="1800" dirty="0">
                          <a:effectLst/>
                        </a:rPr>
                        <a:t>» поурочное планирование.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Вариант </a:t>
                      </a:r>
                      <a:r>
                        <a:rPr lang="ru-RU" sz="1800" dirty="0" smtClean="0">
                          <a:effectLst/>
                        </a:rPr>
                        <a:t>1. </a:t>
                      </a:r>
                      <a:r>
                        <a:rPr lang="ru-RU" sz="1800" dirty="0">
                          <a:effectLst/>
                        </a:rPr>
                        <a:t>Поурочное планирование для педагогов, использующих учебники "Азбука" (авторы В.Г. Горецкий и другие), "Русский язык. </a:t>
                      </a:r>
                      <a:r>
                        <a:rPr lang="ru-RU" sz="1800" dirty="0" smtClean="0">
                          <a:effectLst/>
                        </a:rPr>
                        <a:t>1-4 </a:t>
                      </a:r>
                      <a:r>
                        <a:rPr lang="ru-RU" sz="1800" dirty="0">
                          <a:effectLst/>
                        </a:rPr>
                        <a:t>класс. (авторы </a:t>
                      </a:r>
                      <a:r>
                        <a:rPr lang="ru-RU" sz="1800" dirty="0" smtClean="0">
                          <a:effectLst/>
                        </a:rPr>
                        <a:t>В.П. </a:t>
                      </a:r>
                      <a:r>
                        <a:rPr lang="ru-RU" sz="1800" dirty="0" err="1" smtClean="0">
                          <a:effectLst/>
                        </a:rPr>
                        <a:t>Канакина</a:t>
                      </a:r>
                      <a:r>
                        <a:rPr lang="ru-RU" sz="1800" dirty="0">
                          <a:effectLst/>
                        </a:rPr>
                        <a:t>, </a:t>
                      </a:r>
                      <a:r>
                        <a:rPr lang="ru-RU" sz="1800" dirty="0" err="1" smtClean="0">
                          <a:effectLst/>
                        </a:rPr>
                        <a:t>В.Г.Горецкий</a:t>
                      </a:r>
                      <a:r>
                        <a:rPr lang="ru-RU" sz="1800" dirty="0">
                          <a:effectLst/>
                        </a:rPr>
                        <a:t>)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Вариант </a:t>
                      </a:r>
                      <a:r>
                        <a:rPr lang="ru-RU" sz="1800" dirty="0">
                          <a:effectLst/>
                        </a:rPr>
                        <a:t>2. Для самостоятельного конструирования поурочного </a:t>
                      </a:r>
                      <a:r>
                        <a:rPr lang="ru-RU" sz="1800" dirty="0" smtClean="0">
                          <a:effectLst/>
                        </a:rPr>
                        <a:t>планирования (</a:t>
                      </a:r>
                      <a:r>
                        <a:rPr lang="ru-RU" sz="1800" dirty="0" err="1">
                          <a:effectLst/>
                        </a:rPr>
                        <a:t>НОО_поурочное</a:t>
                      </a:r>
                      <a:r>
                        <a:rPr lang="ru-RU" sz="1800" dirty="0">
                          <a:effectLst/>
                        </a:rPr>
                        <a:t> планирование: </a:t>
                      </a:r>
                      <a:r>
                        <a:rPr lang="ru-RU" sz="1800" b="1" u="sng" dirty="0">
                          <a:effectLst/>
                          <a:hlinkClick r:id="rId2" tooltip="https://disk.yandex.ru/i/9S6L-SiSZ8t1Ig"/>
                        </a:rPr>
                        <a:t>https://disk.yandex.ru/i/9S6L-SiSZ8t1Ig</a:t>
                      </a:r>
                      <a:r>
                        <a:rPr lang="ru-RU" sz="1800" b="1" u="sng" dirty="0">
                          <a:effectLst/>
                        </a:rPr>
                        <a:t>)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</a:tr>
              <a:tr h="379267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2.2. Рабочая программа по учебному предмету «Литературное чтение»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283" marR="392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 smtClean="0">
                          <a:effectLst/>
                        </a:rPr>
                        <a:t>дополнить </a:t>
                      </a:r>
                      <a:endParaRPr lang="ru-RU" sz="1800" b="1" i="1" u="sng" dirty="0"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Освоение программы по литературному чтению в </a:t>
                      </a:r>
                      <a:r>
                        <a:rPr lang="ru-RU" sz="1800" b="1" dirty="0">
                          <a:effectLst/>
                        </a:rPr>
                        <a:t>1 классе </a:t>
                      </a:r>
                      <a:r>
                        <a:rPr lang="ru-RU" sz="1800" dirty="0">
                          <a:effectLst/>
                        </a:rPr>
                        <a:t>начинается вводным интегрированным учебным курсом "</a:t>
                      </a:r>
                      <a:r>
                        <a:rPr lang="ru-RU" sz="1800" b="1" dirty="0">
                          <a:effectLst/>
                        </a:rPr>
                        <a:t>Обучение грамоте</a:t>
                      </a:r>
                      <a:r>
                        <a:rPr lang="ru-RU" sz="1800" dirty="0">
                          <a:effectLst/>
                        </a:rPr>
                        <a:t>" (рекомендуется </a:t>
                      </a:r>
                      <a:r>
                        <a:rPr lang="ru-RU" sz="1800" b="1" dirty="0">
                          <a:effectLst/>
                        </a:rPr>
                        <a:t>180 часов</a:t>
                      </a:r>
                      <a:r>
                        <a:rPr lang="ru-RU" sz="1800" dirty="0">
                          <a:effectLst/>
                        </a:rPr>
                        <a:t>: русского языка 100 часов и литературного чтения 80 часов). На литературное чтение в </a:t>
                      </a:r>
                      <a:r>
                        <a:rPr lang="ru-RU" sz="1800" b="1" dirty="0">
                          <a:effectLst/>
                        </a:rPr>
                        <a:t>1 классе </a:t>
                      </a:r>
                      <a:r>
                        <a:rPr lang="ru-RU" sz="1800" dirty="0">
                          <a:effectLst/>
                        </a:rPr>
                        <a:t>рекомендуется отводить не менее 10 учебных недель (</a:t>
                      </a:r>
                      <a:r>
                        <a:rPr lang="ru-RU" sz="1800" b="1" dirty="0">
                          <a:effectLst/>
                        </a:rPr>
                        <a:t>40 часов</a:t>
                      </a:r>
                      <a:r>
                        <a:rPr lang="ru-RU" sz="1800" dirty="0">
                          <a:effectLst/>
                        </a:rPr>
                        <a:t>), для изучения литературного чтения во </a:t>
                      </a:r>
                      <a:r>
                        <a:rPr lang="ru-RU" sz="1800" b="1" dirty="0" smtClean="0">
                          <a:effectLst/>
                        </a:rPr>
                        <a:t>2-4 </a:t>
                      </a:r>
                      <a:r>
                        <a:rPr lang="ru-RU" sz="1800" b="1" dirty="0">
                          <a:effectLst/>
                        </a:rPr>
                        <a:t>классах </a:t>
                      </a:r>
                      <a:r>
                        <a:rPr lang="ru-RU" sz="1800" dirty="0">
                          <a:effectLst/>
                        </a:rPr>
                        <a:t>рекомендуется отводить по 136 часов (</a:t>
                      </a:r>
                      <a:r>
                        <a:rPr lang="ru-RU" sz="1800" b="1" dirty="0">
                          <a:effectLst/>
                        </a:rPr>
                        <a:t>4 часа в неделю </a:t>
                      </a:r>
                      <a:r>
                        <a:rPr lang="ru-RU" sz="1800" dirty="0">
                          <a:effectLst/>
                        </a:rPr>
                        <a:t>в каждом классе).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Использовать </a:t>
                      </a:r>
                      <a:r>
                        <a:rPr lang="ru-RU" sz="1800" dirty="0">
                          <a:effectLst/>
                        </a:rPr>
                        <a:t>при составлении рабочей программы поурочное планирование.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u="sng" dirty="0">
                          <a:effectLst/>
                        </a:rPr>
                        <a:t>Вариант </a:t>
                      </a:r>
                      <a:r>
                        <a:rPr lang="ru-RU" sz="1800" u="sng" dirty="0" smtClean="0">
                          <a:effectLst/>
                        </a:rPr>
                        <a:t>1.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>
                          <a:effectLst/>
                        </a:rPr>
                        <a:t>Поурочное планирование для педагогов, использующих учебники "Азбука" (авторы В.Г. Горецкий и другие), "Литературное чтение. </a:t>
                      </a:r>
                      <a:r>
                        <a:rPr lang="ru-RU" sz="1800" dirty="0" smtClean="0">
                          <a:effectLst/>
                        </a:rPr>
                        <a:t>1-4 </a:t>
                      </a:r>
                      <a:r>
                        <a:rPr lang="ru-RU" sz="1800" dirty="0">
                          <a:effectLst/>
                        </a:rPr>
                        <a:t>класс (авторы </a:t>
                      </a:r>
                      <a:r>
                        <a:rPr lang="ru-RU" sz="1800" dirty="0" err="1" smtClean="0">
                          <a:effectLst/>
                        </a:rPr>
                        <a:t>Л.Ф.Климанова</a:t>
                      </a:r>
                      <a:r>
                        <a:rPr lang="ru-RU" sz="1800" dirty="0">
                          <a:effectLst/>
                        </a:rPr>
                        <a:t>, В.Г. Горецкий, М.В. Голованова и другие)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u="sng" dirty="0" smtClean="0">
                          <a:effectLst/>
                        </a:rPr>
                        <a:t>Вариант </a:t>
                      </a:r>
                      <a:r>
                        <a:rPr lang="ru-RU" sz="1800" u="sng" dirty="0">
                          <a:effectLst/>
                        </a:rPr>
                        <a:t>2.</a:t>
                      </a:r>
                      <a:r>
                        <a:rPr lang="ru-RU" sz="1800" dirty="0">
                          <a:effectLst/>
                        </a:rPr>
                        <a:t> Для самостоятельного конструирования поурочного </a:t>
                      </a:r>
                      <a:r>
                        <a:rPr lang="ru-RU" sz="1800" dirty="0" smtClean="0">
                          <a:effectLst/>
                        </a:rPr>
                        <a:t>планирования</a:t>
                      </a:r>
                      <a:endParaRPr lang="ru-RU" sz="1800" dirty="0">
                        <a:effectLst/>
                      </a:endParaRPr>
                    </a:p>
                  </a:txBody>
                  <a:tcPr marL="39283" marR="3928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72035905"/>
      </p:ext>
    </p:extLst>
  </p:cSld>
  <p:clrMapOvr>
    <a:masterClrMapping/>
  </p:clrMapOvr>
  <p:transition spd="slow" advClick="0" advTm="92571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>
            <a:extLst>
              <a:ext uri="{FF2B5EF4-FFF2-40B4-BE49-F238E27FC236}">
                <a16:creationId xmlns="" xmlns:a16="http://schemas.microsoft.com/office/drawing/2014/main" id="{04B99C32-F6B6-01D2-97D8-B0812A152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157"/>
            <a:ext cx="9144002" cy="39656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62525334"/>
              </p:ext>
            </p:extLst>
          </p:nvPr>
        </p:nvGraphicFramePr>
        <p:xfrm>
          <a:off x="0" y="149157"/>
          <a:ext cx="9144002" cy="56264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470"/>
                <a:gridCol w="6900532"/>
              </a:tblGrid>
              <a:tr h="40159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2.6. Рабочая программа по учебному предмету «Математика»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Изменений и дополнений нет.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  <a:tr h="20116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2.7. Рабочая программа по учебному предмету «Окружающий мир»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Использовать при составлении рабочей программы поурочное планирование (</a:t>
                      </a:r>
                      <a:r>
                        <a:rPr lang="ru-RU" sz="1800" b="1" u="sng" dirty="0">
                          <a:effectLst/>
                          <a:hlinkClick r:id="rId2" tooltip="https://disk.yandex.ru/i/9S6L-SiSZ8t1Ig"/>
                        </a:rPr>
                        <a:t>https://disk.yandex.ru/i/9S6L-SiSZ8t1Ig</a:t>
                      </a:r>
                      <a:r>
                        <a:rPr lang="ru-RU" sz="1800" b="1" u="sng" dirty="0">
                          <a:effectLst/>
                        </a:rPr>
                        <a:t>).</a:t>
                      </a:r>
                      <a:endParaRPr lang="ru-RU" sz="1800" b="1" dirty="0">
                        <a:effectLst/>
                      </a:endParaRP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sng" dirty="0">
                          <a:effectLst/>
                        </a:rPr>
                        <a:t>Вариант </a:t>
                      </a:r>
                      <a:r>
                        <a:rPr lang="ru-RU" sz="1800" u="sng" dirty="0" smtClean="0">
                          <a:effectLst/>
                        </a:rPr>
                        <a:t>1.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>
                          <a:effectLst/>
                        </a:rPr>
                        <a:t>Поурочное планирование для педагогов, использующих учебник "Окружающий мир", </a:t>
                      </a:r>
                      <a:r>
                        <a:rPr lang="ru-RU" sz="1800" dirty="0" smtClean="0">
                          <a:effectLst/>
                        </a:rPr>
                        <a:t>1-4 </a:t>
                      </a:r>
                      <a:r>
                        <a:rPr lang="ru-RU" sz="1800" dirty="0">
                          <a:effectLst/>
                        </a:rPr>
                        <a:t>класс, в 2 частях, А.А. </a:t>
                      </a:r>
                      <a:r>
                        <a:rPr lang="ru-RU" sz="1800" dirty="0" smtClean="0">
                          <a:effectLst/>
                        </a:rPr>
                        <a:t>Плешаков. </a:t>
                      </a: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sng" dirty="0" smtClean="0">
                          <a:effectLst/>
                        </a:rPr>
                        <a:t>Вариант </a:t>
                      </a:r>
                      <a:r>
                        <a:rPr lang="ru-RU" sz="1800" u="sng" dirty="0">
                          <a:effectLst/>
                        </a:rPr>
                        <a:t>2.</a:t>
                      </a:r>
                      <a:r>
                        <a:rPr lang="ru-RU" sz="1800" dirty="0">
                          <a:effectLst/>
                        </a:rPr>
                        <a:t> Для самостоятельного конструирования поурочного </a:t>
                      </a:r>
                      <a:r>
                        <a:rPr lang="ru-RU" sz="1800" dirty="0" smtClean="0">
                          <a:effectLst/>
                        </a:rPr>
                        <a:t>планирования</a:t>
                      </a:r>
                      <a:endParaRPr lang="ru-RU" sz="1800" dirty="0">
                        <a:effectLst/>
                      </a:endParaRPr>
                    </a:p>
                  </a:txBody>
                  <a:tcPr marL="24911" marR="24911" marT="0" marB="0"/>
                </a:tc>
              </a:tr>
              <a:tr h="26581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2.8. Рабочая программа по учебному предмету «</a:t>
                      </a:r>
                      <a:r>
                        <a:rPr lang="ru-RU" sz="900" dirty="0" smtClean="0">
                          <a:effectLst/>
                        </a:rPr>
                        <a:t>ОРКСЭ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Изменений и дополнений нет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  <a:tr h="30372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2.9. Рабочая программа по учебному предмету «Изобразительное искусство»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Изменений и дополнений нет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  <a:tr h="30372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2.10. Рабочая программа по учебному предмету «Музыка»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Изменений и дополнений нет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  <a:tr h="94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2.11. Рабочая программа по учебному предмету «Труд (технология)»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Использовать при составлении рабочей программы поурочное планирование </a:t>
                      </a:r>
                      <a:r>
                        <a:rPr lang="ru-RU" sz="1800" b="1" dirty="0">
                          <a:effectLst/>
                        </a:rPr>
                        <a:t>(</a:t>
                      </a:r>
                      <a:r>
                        <a:rPr lang="ru-RU" sz="1800" b="1" u="sng" dirty="0">
                          <a:effectLst/>
                          <a:hlinkClick r:id="rId2" tooltip="https://disk.yandex.ru/i/9S6L-SiSZ8t1Ig"/>
                        </a:rPr>
                        <a:t>https://disk.yandex.ru/i/9S6L-SiSZ8t1Ig</a:t>
                      </a:r>
                      <a:r>
                        <a:rPr lang="ru-RU" sz="1800" b="1" u="sng" dirty="0" smtClean="0">
                          <a:effectLst/>
                        </a:rPr>
                        <a:t>)</a:t>
                      </a:r>
                      <a:r>
                        <a:rPr lang="ru-RU" sz="1800" b="1" dirty="0" smtClean="0">
                          <a:effectLst/>
                        </a:rPr>
                        <a:t>.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  <a:tr h="30372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2.12. Рабочая программа по учебному предмету «Физическая культура»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Изменений и дополнений нет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  <a:tr h="30372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2.13. Программа формирования универсальных действий у обучающихся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Изменений и дополнений нет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  <a:tr h="26313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2.14. Рабочая программа воспитания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Изменений и дополнений нет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911" marR="2491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2868103"/>
      </p:ext>
    </p:extLst>
  </p:cSld>
  <p:clrMapOvr>
    <a:masterClrMapping/>
  </p:clrMapOvr>
  <p:transition spd="slow" advClick="0" advTm="9257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>
            <a:extLst>
              <a:ext uri="{FF2B5EF4-FFF2-40B4-BE49-F238E27FC236}">
                <a16:creationId xmlns="" xmlns:a16="http://schemas.microsoft.com/office/drawing/2014/main" id="{04B99C32-F6B6-01D2-97D8-B0812A152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157"/>
            <a:ext cx="9144002" cy="39656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0345106"/>
              </p:ext>
            </p:extLst>
          </p:nvPr>
        </p:nvGraphicFramePr>
        <p:xfrm>
          <a:off x="10634" y="42531"/>
          <a:ext cx="9144002" cy="49233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90847"/>
                <a:gridCol w="7953155"/>
              </a:tblGrid>
              <a:tr h="287078"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 Организационный </a:t>
                      </a:r>
                      <a:r>
                        <a:rPr lang="ru-RU" sz="1400" dirty="0" smtClean="0">
                          <a:effectLst/>
                        </a:rPr>
                        <a:t>раздел</a:t>
                      </a:r>
                      <a:endParaRPr lang="ru-RU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014" marR="28014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014" marR="28014" marT="0" marB="0"/>
                </a:tc>
              </a:tr>
              <a:tr h="377993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3.1. Учебный план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8014" marR="2801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>
                          <a:solidFill>
                            <a:schemeClr val="tx1"/>
                          </a:solidFill>
                          <a:effectLst/>
                        </a:rPr>
                        <a:t>Внести изменения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(при выборе федерального учебного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плана 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«Для начального уровня общего образования представлены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пять вариантов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федерального учебного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плана»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u="sng" dirty="0" smtClean="0">
                          <a:solidFill>
                            <a:schemeClr val="tx1"/>
                          </a:solidFill>
                          <a:effectLst/>
                        </a:rPr>
                        <a:t>Дополнить </a:t>
                      </a:r>
                      <a:endParaRPr lang="ru-RU" sz="1800" b="1" i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«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/>
                        </a:rPr>
                        <a:t>ДЗ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на следующий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урок рекомендуется задавать на текущем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уроке.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Для выполнения задания, требующего длительной подготовки (например, подготовка доклада, реферата, оформление презентации, заучивание стихотворений), рекомендуется предоставлять достаточное количество времени.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Использование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электронных </a:t>
                      </a:r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средств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обучения в ходе реализации образовательной деятельности, включая выполнение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ДЗ,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внеурочную деятельность, проводится в соответствии с </a:t>
                      </a:r>
                      <a:r>
                        <a:rPr lang="ru-RU" sz="1800" dirty="0" smtClean="0">
                          <a:effectLst/>
                        </a:rPr>
                        <a:t>СанПиН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Суммарный объем ДЗ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час - для 1 класса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1,5 часа - для 2 и 3 классов, 2 часа - для 4 класса. 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014" marR="28014" marT="0" marB="0">
                    <a:solidFill>
                      <a:srgbClr val="F1F1F1"/>
                    </a:solidFill>
                  </a:tcPr>
                </a:tc>
              </a:tr>
              <a:tr h="79577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3.2. План внеурочной деятельности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847" marR="208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u="sng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дополнить</a:t>
                      </a:r>
                      <a:r>
                        <a:rPr lang="ru-RU" sz="1600" b="1" i="1" u="sng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b="1" i="1" u="sng" dirty="0">
                          <a:solidFill>
                            <a:schemeClr val="tx1"/>
                          </a:solidFill>
                          <a:effectLst/>
                        </a:rPr>
                        <a:t>подпункт 173.5 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</a:rPr>
                        <a:t>абзацем следующего содержания: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"Формы реализации внеурочной деятельности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ОО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определяет самостоятельно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."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847" marR="20847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0708411"/>
      </p:ext>
    </p:extLst>
  </p:cSld>
  <p:clrMapOvr>
    <a:masterClrMapping/>
  </p:clrMapOvr>
  <p:transition spd="slow" advClick="0" advTm="92571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>
            <a:extLst>
              <a:ext uri="{FF2B5EF4-FFF2-40B4-BE49-F238E27FC236}">
                <a16:creationId xmlns="" xmlns:a16="http://schemas.microsoft.com/office/drawing/2014/main" id="{04B99C32-F6B6-01D2-97D8-B0812A152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157"/>
            <a:ext cx="9144002" cy="39656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97595361"/>
              </p:ext>
            </p:extLst>
          </p:nvPr>
        </p:nvGraphicFramePr>
        <p:xfrm>
          <a:off x="-9725" y="286317"/>
          <a:ext cx="9144000" cy="47962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597"/>
                <a:gridCol w="7772403"/>
              </a:tblGrid>
              <a:tr h="479622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3.3. Календарный учебный график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847" marR="208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i="1" u="sng" dirty="0">
                          <a:solidFill>
                            <a:schemeClr val="tx1"/>
                          </a:solidFill>
                          <a:effectLst/>
                        </a:rPr>
                        <a:t>Внести </a:t>
                      </a:r>
                      <a:r>
                        <a:rPr lang="ru-RU" sz="1300" b="1" i="1" u="sng" dirty="0" smtClean="0">
                          <a:solidFill>
                            <a:schemeClr val="tx1"/>
                          </a:solidFill>
                          <a:effectLst/>
                        </a:rPr>
                        <a:t>изменения: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300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Продолжительность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учебных периодов составляет в первом полугодии не более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8 учебных недель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; во втором полугодии - не более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10 недель для 1 классов и не более 11 недель для 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2-4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классов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«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При организации учебного графика по четвертям продолжительность учебных четвертей составляет: </a:t>
                      </a:r>
                      <a:endParaRPr lang="ru-RU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I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четверть -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8 учебных недель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(для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1-4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классов); </a:t>
                      </a:r>
                      <a:endParaRPr lang="ru-RU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II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четверть -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8 учебных недель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(для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1-4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классов); </a:t>
                      </a:r>
                      <a:endParaRPr lang="ru-RU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III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четверть -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11 учебных недель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(для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2-4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классов), </a:t>
                      </a:r>
                      <a:endParaRPr lang="ru-RU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                      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</a:rPr>
                        <a:t>10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учебных недель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(для 1 классов); </a:t>
                      </a:r>
                      <a:endParaRPr lang="ru-RU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IV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четверть -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7 учебных недель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(для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1-4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классов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)»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847" marR="20847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29798351"/>
      </p:ext>
    </p:extLst>
  </p:cSld>
  <p:clrMapOvr>
    <a:masterClrMapping/>
  </p:clrMapOvr>
  <p:transition spd="slow" advClick="0" advTm="92571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6056" y="233916"/>
            <a:ext cx="8261497" cy="1184202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46600310"/>
              </p:ext>
            </p:extLst>
          </p:nvPr>
        </p:nvGraphicFramePr>
        <p:xfrm>
          <a:off x="85356" y="90377"/>
          <a:ext cx="9144000" cy="47962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597"/>
                <a:gridCol w="7772403"/>
              </a:tblGrid>
              <a:tr h="479622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3.3. Календарный учебный график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847" marR="2084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u="sng" dirty="0" smtClean="0">
                          <a:solidFill>
                            <a:schemeClr val="tx1"/>
                          </a:solidFill>
                          <a:effectLst/>
                        </a:rPr>
                        <a:t>подпункт 172.7 </a:t>
                      </a:r>
                      <a:r>
                        <a:rPr lang="ru-RU" sz="1600" b="0" i="1" u="sng" dirty="0" smtClean="0">
                          <a:solidFill>
                            <a:schemeClr val="tx1"/>
                          </a:solidFill>
                          <a:effectLst/>
                        </a:rPr>
                        <a:t>изложить в следующей редакции: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0" i="1" u="sng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/>
                        </a:rPr>
                        <a:t>Продолжительность каникул составляет: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по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окончании I четверти (осенние каникулы) -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9 календарных дней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(для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1-4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классов);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по окончании II четверти (зимние каникулы) -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9 календарных дней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(для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1-4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классов);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дополнительные каникулы -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9 календарных дней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(для 1 классов);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по окончании III четверти (весенние каникулы) -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9 календарных дней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(для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1-4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классов);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по окончании учебного года (летние каникулы) -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не менее 8 недель. </a:t>
                      </a:r>
                      <a:endParaRPr lang="ru-RU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/>
                        </a:rPr>
                        <a:t>Режим работы и график учебного года устанавливается ОО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/>
                        </a:rPr>
                        <a:t>самостоятельно с учетом законодательства РФ и гигиенических нормативов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847" marR="20847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20746244"/>
      </p:ext>
    </p:extLst>
  </p:cSld>
  <p:clrMapOvr>
    <a:masterClrMapping/>
  </p:clrMapOvr>
  <p:transition spd="slow" advClick="0" advTm="20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2">
            <a:extLst>
              <a:ext uri="{FF2B5EF4-FFF2-40B4-BE49-F238E27FC236}">
                <a16:creationId xmlns="" xmlns:a16="http://schemas.microsoft.com/office/drawing/2014/main" id="{04B99C32-F6B6-01D2-97D8-B0812A152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9157"/>
            <a:ext cx="9144002" cy="39656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02728949"/>
              </p:ext>
            </p:extLst>
          </p:nvPr>
        </p:nvGraphicFramePr>
        <p:xfrm>
          <a:off x="0" y="574159"/>
          <a:ext cx="9144002" cy="15672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6214"/>
                <a:gridCol w="5677788"/>
              </a:tblGrid>
              <a:tr h="988827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3.4. Календарный план воспитательной </a:t>
                      </a:r>
                      <a:r>
                        <a:rPr lang="ru-RU" sz="1000" dirty="0" smtClean="0">
                          <a:effectLst/>
                        </a:rPr>
                        <a:t>работы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17" marR="319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Изменений и дополнений нет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17" marR="31917" marT="0" marB="0">
                    <a:solidFill>
                      <a:srgbClr val="F1F1F1"/>
                    </a:solidFill>
                  </a:tcPr>
                </a:tc>
              </a:tr>
              <a:tr h="57842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4. Требования к условиям реализации программы начального общего образования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17" marR="31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Изменений и дополнений нет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17" marR="3191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55603639"/>
      </p:ext>
    </p:extLst>
  </p:cSld>
  <p:clrMapOvr>
    <a:masterClrMapping/>
  </p:clrMapOvr>
  <p:transition spd="slow" advClick="0" advTm="92571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2141" y="1020725"/>
            <a:ext cx="8087834" cy="3604437"/>
          </a:xfrm>
        </p:spPr>
        <p:txBody>
          <a:bodyPr/>
          <a:lstStyle/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осенние </a:t>
            </a:r>
            <a:r>
              <a:rPr lang="ru-RU" sz="2400" b="1" dirty="0">
                <a:solidFill>
                  <a:schemeClr val="tx1"/>
                </a:solidFill>
              </a:rPr>
              <a:t>– с 25.10.2025 по 02.11.2025 (9 дней)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 зимние – с 31.12.2025 по 11 01.2025 (9 дней)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весенние – с  </a:t>
            </a:r>
            <a:r>
              <a:rPr lang="ru-RU" sz="2400" b="1" dirty="0" smtClean="0">
                <a:solidFill>
                  <a:schemeClr val="tx1"/>
                </a:solidFill>
              </a:rPr>
              <a:t>28.03.2026 </a:t>
            </a:r>
            <a:r>
              <a:rPr lang="ru-RU" sz="2400" b="1" dirty="0">
                <a:solidFill>
                  <a:schemeClr val="tx1"/>
                </a:solidFill>
              </a:rPr>
              <a:t>по </a:t>
            </a:r>
            <a:r>
              <a:rPr lang="ru-RU" sz="2400" b="1" dirty="0" smtClean="0">
                <a:solidFill>
                  <a:schemeClr val="tx1"/>
                </a:solidFill>
              </a:rPr>
              <a:t>05.04.2026 </a:t>
            </a:r>
            <a:r>
              <a:rPr lang="ru-RU" sz="2400" b="1" dirty="0">
                <a:solidFill>
                  <a:schemeClr val="tx1"/>
                </a:solidFill>
              </a:rPr>
              <a:t>(9 дней)</a:t>
            </a:r>
          </a:p>
          <a:p>
            <a:endParaRPr lang="ru-RU" sz="2400" dirty="0" smtClean="0"/>
          </a:p>
          <a:p>
            <a:r>
              <a:rPr lang="ru-RU" sz="2400" dirty="0" smtClean="0"/>
              <a:t>Дополнительные каникулы для 1-х классов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 16.02.2026 </a:t>
            </a:r>
            <a:r>
              <a:rPr lang="ru-RU" sz="2400" b="1" dirty="0">
                <a:solidFill>
                  <a:schemeClr val="tx1"/>
                </a:solidFill>
              </a:rPr>
              <a:t>по </a:t>
            </a:r>
            <a:r>
              <a:rPr lang="ru-RU" sz="2400" b="1" dirty="0" smtClean="0">
                <a:solidFill>
                  <a:schemeClr val="tx1"/>
                </a:solidFill>
              </a:rPr>
              <a:t>22.02.2026 </a:t>
            </a:r>
            <a:r>
              <a:rPr lang="ru-RU" sz="2400" b="1" dirty="0">
                <a:solidFill>
                  <a:schemeClr val="tx1"/>
                </a:solidFill>
              </a:rPr>
              <a:t>(7 дней)</a:t>
            </a:r>
          </a:p>
        </p:txBody>
      </p:sp>
      <p:sp>
        <p:nvSpPr>
          <p:cNvPr id="4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2"/>
            <a:ext cx="9144002" cy="14123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КАНИКУЛЫ </a:t>
            </a:r>
            <a:r>
              <a:rPr lang="ru-RU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приказ МКУ «Управление образования городского округа «город Дагестанские Огни»</a:t>
            </a:r>
          </a:p>
          <a:p>
            <a:pPr marL="0" marR="0" lvl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№ 127 от 20.08.2025г. 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1656157"/>
      </p:ext>
    </p:extLst>
  </p:cSld>
  <p:clrMapOvr>
    <a:masterClrMapping/>
  </p:clrMapOvr>
  <p:transition spd="slow" advClick="0" advTm="20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991" y="1249325"/>
            <a:ext cx="7822020" cy="2833217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1-е классы – 33 учебных недели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</a:rPr>
              <a:t>2-4 классы – 34 учебных </a:t>
            </a:r>
            <a:r>
              <a:rPr lang="ru-RU" sz="2800" b="1" dirty="0" smtClean="0">
                <a:solidFill>
                  <a:schemeClr val="tx1"/>
                </a:solidFill>
              </a:rPr>
              <a:t>недели</a:t>
            </a:r>
          </a:p>
          <a:p>
            <a:pPr algn="ctr"/>
            <a:endParaRPr lang="ru-RU" sz="28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Начало учебного года – 01.09.2025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 окончание 26.05.2025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4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ПРОДОЛЖИТЕЛЬНОСТЬ УЧЕБНОГО </a:t>
            </a:r>
            <a:r>
              <a:rPr lang="ru-RU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9379469"/>
      </p:ext>
    </p:extLst>
  </p:cSld>
  <p:clrMapOvr>
    <a:masterClrMapping/>
  </p:clrMapOvr>
  <p:transition spd="slow" advClick="0" advTm="20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5930" y="866552"/>
            <a:ext cx="7822020" cy="3790507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/>
              <a:t>Ступенчатый режим </a:t>
            </a:r>
            <a:r>
              <a:rPr lang="ru-RU" sz="2400" b="1" dirty="0" smtClean="0"/>
              <a:t>обучения</a:t>
            </a:r>
            <a:endParaRPr lang="ru-RU" sz="2400" dirty="0" smtClean="0"/>
          </a:p>
          <a:p>
            <a:pPr marL="0" indent="0">
              <a:buNone/>
            </a:pPr>
            <a:r>
              <a:rPr lang="ru-RU" sz="2000" u="sng" dirty="0" smtClean="0"/>
              <a:t>Снижение </a:t>
            </a:r>
            <a:r>
              <a:rPr lang="ru-RU" sz="2000" u="sng" dirty="0"/>
              <a:t>учебной нагрузки</a:t>
            </a:r>
            <a:r>
              <a:rPr lang="ru-RU" sz="2000" dirty="0"/>
              <a:t>, а именно:</a:t>
            </a:r>
          </a:p>
          <a:p>
            <a:pPr lvl="0"/>
            <a:r>
              <a:rPr lang="ru-RU" sz="2000" dirty="0"/>
              <a:t>учебные занятия проводятся по </a:t>
            </a:r>
            <a:r>
              <a:rPr lang="ru-RU" sz="2000" b="1" dirty="0"/>
              <a:t>5-дневной</a:t>
            </a:r>
            <a:r>
              <a:rPr lang="ru-RU" sz="2000" dirty="0"/>
              <a:t> учебной неделе;</a:t>
            </a:r>
          </a:p>
          <a:p>
            <a:pPr lvl="0"/>
            <a:r>
              <a:rPr lang="ru-RU" sz="2000" dirty="0"/>
              <a:t>сокращена продолжительность занятий:</a:t>
            </a:r>
          </a:p>
          <a:p>
            <a:pPr lvl="0"/>
            <a:r>
              <a:rPr lang="ru-RU" sz="2000" dirty="0"/>
              <a:t>в </a:t>
            </a:r>
            <a:r>
              <a:rPr lang="ru-RU" sz="2000" i="1" dirty="0"/>
              <a:t>сентябре, октябре</a:t>
            </a:r>
            <a:r>
              <a:rPr lang="ru-RU" sz="2000" dirty="0"/>
              <a:t> – по </a:t>
            </a:r>
            <a:r>
              <a:rPr lang="ru-RU" sz="2000" b="1" dirty="0"/>
              <a:t>3 урока в день по 35 минут </a:t>
            </a:r>
            <a:r>
              <a:rPr lang="ru-RU" sz="2000" dirty="0"/>
              <a:t>каждый,</a:t>
            </a:r>
          </a:p>
          <a:p>
            <a:pPr lvl="0"/>
            <a:r>
              <a:rPr lang="ru-RU" sz="2000" dirty="0"/>
              <a:t>в </a:t>
            </a:r>
            <a:r>
              <a:rPr lang="ru-RU" sz="2000" i="1" dirty="0"/>
              <a:t>ноябре-декабре</a:t>
            </a:r>
            <a:r>
              <a:rPr lang="ru-RU" sz="2000" dirty="0"/>
              <a:t> – по </a:t>
            </a:r>
            <a:r>
              <a:rPr lang="ru-RU" sz="2000" b="1" dirty="0"/>
              <a:t>4 урока по 35 минут </a:t>
            </a:r>
            <a:r>
              <a:rPr lang="ru-RU" sz="2000" dirty="0"/>
              <a:t>каждый,</a:t>
            </a:r>
          </a:p>
          <a:p>
            <a:pPr lvl="0"/>
            <a:r>
              <a:rPr lang="ru-RU" sz="2000" dirty="0"/>
              <a:t>в </a:t>
            </a:r>
            <a:r>
              <a:rPr lang="ru-RU" sz="2000" i="1" dirty="0"/>
              <a:t>январе-мае</a:t>
            </a:r>
            <a:r>
              <a:rPr lang="ru-RU" sz="2000" dirty="0"/>
              <a:t> – по </a:t>
            </a:r>
            <a:r>
              <a:rPr lang="ru-RU" sz="2000" b="1" dirty="0"/>
              <a:t>4 урока по 40 минут </a:t>
            </a:r>
            <a:r>
              <a:rPr lang="ru-RU" sz="2000" dirty="0"/>
              <a:t>каждый.</a:t>
            </a:r>
          </a:p>
        </p:txBody>
      </p:sp>
      <p:sp>
        <p:nvSpPr>
          <p:cNvPr id="4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АДАПТАЦИЯ ПЕРВОКЛАССНИКОВ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6549008"/>
      </p:ext>
    </p:extLst>
  </p:cSld>
  <p:clrMapOvr>
    <a:masterClrMapping/>
  </p:clrMapOvr>
  <p:transition spd="slow" advClick="0" advTm="20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991" y="1026041"/>
            <a:ext cx="7822020" cy="3886201"/>
          </a:xfrm>
        </p:spPr>
        <p:txBody>
          <a:bodyPr/>
          <a:lstStyle/>
          <a:p>
            <a:r>
              <a:rPr lang="ru-RU" sz="2000" dirty="0" smtClean="0"/>
              <a:t>организация </a:t>
            </a:r>
            <a:r>
              <a:rPr lang="ru-RU" sz="2000" dirty="0"/>
              <a:t>в середине учебного дня </a:t>
            </a:r>
            <a:r>
              <a:rPr lang="ru-RU" sz="2000" b="1" dirty="0" smtClean="0"/>
              <a:t>динамической паузы </a:t>
            </a:r>
            <a:r>
              <a:rPr lang="ru-RU" sz="2000" b="1" dirty="0"/>
              <a:t>продолжительностью 40 </a:t>
            </a:r>
            <a:r>
              <a:rPr lang="ru-RU" sz="2000" b="1" dirty="0" smtClean="0"/>
              <a:t>минут</a:t>
            </a:r>
          </a:p>
          <a:p>
            <a:r>
              <a:rPr lang="ru-RU" sz="2000" dirty="0"/>
              <a:t>обязательное проведение </a:t>
            </a:r>
            <a:r>
              <a:rPr lang="ru-RU" sz="2000" b="1" dirty="0"/>
              <a:t>физкультминуток на уроке</a:t>
            </a:r>
          </a:p>
          <a:p>
            <a:pPr lvl="0"/>
            <a:r>
              <a:rPr lang="ru-RU" sz="2000" dirty="0"/>
              <a:t>организация </a:t>
            </a:r>
            <a:r>
              <a:rPr lang="ru-RU" sz="2000" b="1" dirty="0"/>
              <a:t>дополнительных каникул</a:t>
            </a:r>
          </a:p>
          <a:p>
            <a:pPr marR="88900" lvl="0">
              <a:tabLst>
                <a:tab pos="540385" algn="l"/>
              </a:tabLst>
            </a:pPr>
            <a:r>
              <a:rPr lang="ru-RU" sz="2000" dirty="0" smtClean="0"/>
              <a:t>организация </a:t>
            </a:r>
            <a:r>
              <a:rPr lang="ru-RU" sz="2000" dirty="0"/>
              <a:t>контроля достижений ребенка </a:t>
            </a:r>
            <a:r>
              <a:rPr lang="ru-RU" sz="2000" b="1" dirty="0"/>
              <a:t>без</a:t>
            </a:r>
            <a:r>
              <a:rPr lang="ru-RU" sz="2000" dirty="0"/>
              <a:t> </a:t>
            </a:r>
            <a:r>
              <a:rPr lang="ru-RU" sz="2000" b="1" dirty="0"/>
              <a:t>балльной оценки</a:t>
            </a:r>
          </a:p>
          <a:p>
            <a:r>
              <a:rPr lang="ru-RU" sz="2000" dirty="0"/>
              <a:t>в первом классе (адаптационный период) </a:t>
            </a:r>
            <a:r>
              <a:rPr lang="ru-RU" sz="2000" b="1" dirty="0"/>
              <a:t>не рекомендуются домашние задания,</a:t>
            </a:r>
            <a:r>
              <a:rPr lang="ru-RU" sz="2000" dirty="0"/>
              <a:t> а только тренировочные упражнения, которые носят рекомендательный характер </a:t>
            </a:r>
          </a:p>
        </p:txBody>
      </p:sp>
      <p:sp>
        <p:nvSpPr>
          <p:cNvPr id="4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АДАПТАЦИЯ ПЕРВОКЛАССНИКОВ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4667293"/>
      </p:ext>
    </p:extLst>
  </p:cSld>
  <p:clrMapOvr>
    <a:masterClrMapping/>
  </p:clrMapOvr>
  <p:transition spd="slow" advClick="0" advTm="20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055" y="1026041"/>
            <a:ext cx="8559133" cy="3886201"/>
          </a:xfrm>
        </p:spPr>
        <p:txBody>
          <a:bodyPr/>
          <a:lstStyle/>
          <a:p>
            <a:pPr marR="85090" lvl="0" algn="just">
              <a:lnSpc>
                <a:spcPct val="106000"/>
              </a:lnSpc>
              <a:spcAft>
                <a:spcPts val="0"/>
              </a:spcAft>
              <a:buFont typeface="Symbol"/>
              <a:buChar char=""/>
            </a:pPr>
            <a:r>
              <a:rPr lang="ru-RU" b="1" u="sng" dirty="0"/>
              <a:t>уменьшаются часы учебных предметов</a:t>
            </a:r>
            <a:r>
              <a:rPr lang="ru-RU" dirty="0"/>
              <a:t>, которые имеют максимальное количество баллов по шкале трудности </a:t>
            </a:r>
            <a:r>
              <a:rPr lang="ru-RU" dirty="0" smtClean="0"/>
              <a:t>– </a:t>
            </a:r>
            <a:r>
              <a:rPr lang="ru-RU" b="1" dirty="0"/>
              <a:t>математика, русский язык, окружающий мир, литературное </a:t>
            </a:r>
            <a:r>
              <a:rPr lang="ru-RU" b="1" dirty="0" smtClean="0"/>
              <a:t>чтение</a:t>
            </a:r>
            <a:endParaRPr lang="ru-RU" dirty="0"/>
          </a:p>
          <a:p>
            <a:pPr marR="85090" lvl="0" algn="just">
              <a:lnSpc>
                <a:spcPct val="106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/>
              <a:t>учебные </a:t>
            </a:r>
            <a:r>
              <a:rPr lang="ru-RU" dirty="0" smtClean="0"/>
              <a:t>предметы </a:t>
            </a:r>
            <a:r>
              <a:rPr lang="ru-RU" b="1" dirty="0" smtClean="0"/>
              <a:t>«Русский </a:t>
            </a:r>
            <a:r>
              <a:rPr lang="ru-RU" b="1" dirty="0"/>
              <a:t>язык», «Математика»</a:t>
            </a:r>
            <a:r>
              <a:rPr lang="ru-RU" dirty="0"/>
              <a:t> сокращаются на </a:t>
            </a:r>
            <a:r>
              <a:rPr lang="ru-RU" b="1" dirty="0"/>
              <a:t>один час </a:t>
            </a:r>
            <a:r>
              <a:rPr lang="ru-RU" dirty="0"/>
              <a:t>в </a:t>
            </a:r>
            <a:r>
              <a:rPr lang="ru-RU" dirty="0" smtClean="0"/>
              <a:t>неделю</a:t>
            </a:r>
            <a:endParaRPr lang="ru-RU" dirty="0"/>
          </a:p>
          <a:p>
            <a:pPr marR="85090" lvl="0" algn="just">
              <a:lnSpc>
                <a:spcPct val="106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/>
              <a:t>учебный предмет </a:t>
            </a:r>
            <a:r>
              <a:rPr lang="ru-RU" b="1" dirty="0"/>
              <a:t>«Литературное чтение» на 0,5 часа</a:t>
            </a:r>
          </a:p>
          <a:p>
            <a:pPr marR="85090" lvl="0" algn="just">
              <a:lnSpc>
                <a:spcPct val="106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/>
              <a:t>учебный предмет </a:t>
            </a:r>
            <a:r>
              <a:rPr lang="ru-RU" b="1" dirty="0"/>
              <a:t>«Окружающий мир» </a:t>
            </a:r>
            <a:r>
              <a:rPr lang="ru-RU" dirty="0"/>
              <a:t>целесообразно в сентябре-октябре проводить </a:t>
            </a:r>
            <a:r>
              <a:rPr lang="ru-RU" b="1" dirty="0"/>
              <a:t>по 1 уроку в неделю</a:t>
            </a:r>
            <a:r>
              <a:rPr lang="ru-RU" dirty="0"/>
              <a:t>. Компенсировать содержание второго урока можно за счет проведения наблюдений, целевых прогулок и экскурсий в природу, в учреждения культуры и места трудовой деятельности людей и т.п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РЕКОМЕНДАЦИИ ПО СОКРАЩЕНИЮ ЧАСОВ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6309313"/>
      </p:ext>
    </p:extLst>
  </p:cSld>
  <p:clrMapOvr>
    <a:masterClrMapping/>
  </p:clrMapOvr>
  <p:transition spd="slow" advClick="0" advTm="20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9055" y="1026041"/>
            <a:ext cx="8559133" cy="3886201"/>
          </a:xfrm>
        </p:spPr>
        <p:txBody>
          <a:bodyPr/>
          <a:lstStyle/>
          <a:p>
            <a:pPr marR="85090" lvl="0" algn="just">
              <a:lnSpc>
                <a:spcPct val="106000"/>
              </a:lnSpc>
              <a:spcAft>
                <a:spcPts val="0"/>
              </a:spcAft>
              <a:buFont typeface="Symbol"/>
              <a:buChar char=""/>
            </a:pPr>
            <a:endParaRPr lang="ru-RU" dirty="0" smtClean="0"/>
          </a:p>
          <a:p>
            <a:pPr marR="87630" lvl="0" algn="just">
              <a:lnSpc>
                <a:spcPct val="106000"/>
              </a:lnSpc>
              <a:spcBef>
                <a:spcPts val="5"/>
              </a:spcBef>
              <a:spcAft>
                <a:spcPts val="0"/>
              </a:spcAft>
              <a:buFont typeface="Symbol"/>
              <a:buChar char=""/>
            </a:pPr>
            <a:r>
              <a:rPr lang="ru-RU" dirty="0"/>
              <a:t>учебные предметы </a:t>
            </a:r>
            <a:r>
              <a:rPr lang="ru-RU" b="1" dirty="0"/>
              <a:t>«Музыка» и «Изобразительное искусство» </a:t>
            </a:r>
            <a:r>
              <a:rPr lang="ru-RU" dirty="0"/>
              <a:t>сокращаются на </a:t>
            </a:r>
            <a:r>
              <a:rPr lang="ru-RU" b="1" dirty="0"/>
              <a:t>0,5 </a:t>
            </a:r>
            <a:r>
              <a:rPr lang="ru-RU" b="1" dirty="0" smtClean="0"/>
              <a:t>часа</a:t>
            </a:r>
            <a:r>
              <a:rPr lang="ru-RU" dirty="0" smtClean="0"/>
              <a:t>: </a:t>
            </a:r>
            <a:endParaRPr lang="ru-RU" dirty="0"/>
          </a:p>
          <a:p>
            <a:pPr marR="87630" lvl="1" algn="just">
              <a:lnSpc>
                <a:spcPct val="106000"/>
              </a:lnSpc>
              <a:spcBef>
                <a:spcPts val="5"/>
              </a:spcBef>
              <a:spcAft>
                <a:spcPts val="0"/>
              </a:spcAft>
              <a:buFont typeface="Courier New"/>
              <a:buChar char="o"/>
            </a:pPr>
            <a:r>
              <a:rPr lang="ru-RU" dirty="0"/>
              <a:t>проведение одного урока в неделю в режиме </a:t>
            </a:r>
            <a:r>
              <a:rPr lang="ru-RU" b="1" dirty="0"/>
              <a:t>интеграции</a:t>
            </a:r>
            <a:r>
              <a:rPr lang="ru-RU" dirty="0"/>
              <a:t> содержания </a:t>
            </a:r>
            <a:r>
              <a:rPr lang="ru-RU" b="1" dirty="0"/>
              <a:t>ИЗО и Музыки</a:t>
            </a:r>
            <a:r>
              <a:rPr lang="ru-RU" dirty="0"/>
              <a:t>; </a:t>
            </a:r>
          </a:p>
          <a:p>
            <a:pPr marR="87630" lvl="1" algn="just">
              <a:lnSpc>
                <a:spcPct val="106000"/>
              </a:lnSpc>
              <a:spcBef>
                <a:spcPts val="5"/>
              </a:spcBef>
              <a:spcAft>
                <a:spcPts val="0"/>
              </a:spcAft>
              <a:buFont typeface="Courier New"/>
              <a:buChar char="o"/>
            </a:pPr>
            <a:r>
              <a:rPr lang="ru-RU" dirty="0"/>
              <a:t>проведение </a:t>
            </a:r>
            <a:r>
              <a:rPr lang="ru-RU" b="1" dirty="0"/>
              <a:t>по очереди уроков ИЗО и Музыке</a:t>
            </a:r>
            <a:r>
              <a:rPr lang="ru-RU" dirty="0"/>
              <a:t>: </a:t>
            </a:r>
            <a:endParaRPr lang="ru-RU" dirty="0" smtClean="0"/>
          </a:p>
          <a:p>
            <a:pPr marL="457200" marR="87630" lvl="1" indent="0" algn="just">
              <a:lnSpc>
                <a:spcPct val="106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ru-RU" dirty="0" smtClean="0"/>
              <a:t>	- первая </a:t>
            </a:r>
            <a:r>
              <a:rPr lang="ru-RU" dirty="0"/>
              <a:t>и третья, пятая и седьмая недели – урок изобразительного </a:t>
            </a:r>
            <a:r>
              <a:rPr lang="ru-RU" dirty="0" smtClean="0"/>
              <a:t>	искусства</a:t>
            </a:r>
            <a:r>
              <a:rPr lang="ru-RU" dirty="0"/>
              <a:t>; </a:t>
            </a:r>
            <a:endParaRPr lang="ru-RU" dirty="0" smtClean="0"/>
          </a:p>
          <a:p>
            <a:pPr marL="457200" marR="87630" lvl="1" indent="0" algn="just">
              <a:lnSpc>
                <a:spcPct val="106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ru-RU" dirty="0" smtClean="0"/>
              <a:t>	- вторая </a:t>
            </a:r>
            <a:r>
              <a:rPr lang="ru-RU" dirty="0"/>
              <a:t>и четвертая, шестая и восьмая недели – урок музыки. </a:t>
            </a:r>
          </a:p>
          <a:p>
            <a:r>
              <a:rPr lang="ru-RU" dirty="0"/>
              <a:t>учебный предмет </a:t>
            </a:r>
            <a:r>
              <a:rPr lang="ru-RU" sz="1600" b="1" dirty="0"/>
              <a:t>«Труд (технология)» </a:t>
            </a:r>
            <a:r>
              <a:rPr lang="ru-RU" dirty="0"/>
              <a:t>– на 1-3; 5-7 неделях уроки труда не проводятся, а их содержание интегрировать в </a:t>
            </a:r>
            <a:r>
              <a:rPr lang="ru-RU" b="1" dirty="0"/>
              <a:t>нетрадиционные уроки</a:t>
            </a:r>
            <a:r>
              <a:rPr lang="ru-RU" dirty="0"/>
              <a:t> </a:t>
            </a:r>
            <a:r>
              <a:rPr lang="ru-RU" b="1" dirty="0"/>
              <a:t>по учебным предметам </a:t>
            </a:r>
            <a:r>
              <a:rPr lang="ru-RU" b="1" dirty="0" smtClean="0"/>
              <a:t>математика, </a:t>
            </a:r>
            <a:r>
              <a:rPr lang="ru-RU" b="1" dirty="0"/>
              <a:t>окружающий мир </a:t>
            </a:r>
            <a:r>
              <a:rPr lang="ru-RU" dirty="0"/>
              <a:t>и </a:t>
            </a:r>
            <a:r>
              <a:rPr lang="ru-RU" dirty="0" err="1"/>
              <a:t>т.п</a:t>
            </a:r>
            <a:r>
              <a:rPr lang="ru-RU" dirty="0"/>
              <a:t>, а на 2-4; </a:t>
            </a:r>
            <a:r>
              <a:rPr lang="ru-RU" b="1" dirty="0"/>
              <a:t>6-8 неделях уроки труда </a:t>
            </a:r>
            <a:r>
              <a:rPr lang="ru-RU" b="1" dirty="0" smtClean="0"/>
              <a:t>проводятся</a:t>
            </a:r>
          </a:p>
        </p:txBody>
      </p:sp>
      <p:sp>
        <p:nvSpPr>
          <p:cNvPr id="4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РЕКОМЕНДАЦИИ ПО СОКРАЩЕНИЮ ЧАСОВ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8552841"/>
      </p:ext>
    </p:extLst>
  </p:cSld>
  <p:clrMapOvr>
    <a:masterClrMapping/>
  </p:clrMapOvr>
  <p:transition spd="slow" advClick="0" advTm="20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2">
            <a:extLst>
              <a:ext uri="{FF2B5EF4-FFF2-40B4-BE49-F238E27FC236}">
                <a16:creationId xmlns="" xmlns:a16="http://schemas.microsoft.com/office/drawing/2014/main" id="{AD3DFC13-D268-2E5E-F304-2F4DAFC32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851"/>
            <a:ext cx="9144002" cy="646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1453181-0011-F3AB-FF03-D1E1A2CA5810}"/>
              </a:ext>
            </a:extLst>
          </p:cNvPr>
          <p:cNvSpPr txBox="1"/>
          <p:nvPr/>
        </p:nvSpPr>
        <p:spPr>
          <a:xfrm>
            <a:off x="265890" y="61888"/>
            <a:ext cx="8811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РАСПРЕДЕЛЕНИЕ ЧАСОВ ПО НЕДЕЛЯМ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52155420"/>
              </p:ext>
            </p:extLst>
          </p:nvPr>
        </p:nvGraphicFramePr>
        <p:xfrm>
          <a:off x="445101" y="1187140"/>
          <a:ext cx="8452883" cy="3017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82350"/>
                <a:gridCol w="2328530"/>
                <a:gridCol w="2242003"/>
              </a:tblGrid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Предмет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1-3; 5-7 недели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2-4</a:t>
                      </a:r>
                      <a:r>
                        <a:rPr lang="ru-RU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; 6-8 недели</a:t>
                      </a:r>
                      <a:endParaRPr lang="ru-RU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261995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Русский язык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4 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4 ч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Литературное чтение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4 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3 ч.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Математика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3ч.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3ч.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Окружающий мир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1ч.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1ч.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Музыка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0,5 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0,5 ч.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Изобразительное искусство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0,5 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0,5 ч.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Труд (технология)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0 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1ч.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Физическая культура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2ч.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2ч. 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1270" indent="0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ВСЕГО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15ч.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70" indent="448945" algn="just">
                        <a:spcAft>
                          <a:spcPts val="0"/>
                        </a:spcAft>
                      </a:pPr>
                      <a:r>
                        <a:rPr lang="ru-RU" kern="1200" dirty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+mn-cs"/>
                        </a:rPr>
                        <a:t>15ч.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48816613"/>
      </p:ext>
    </p:extLst>
  </p:cSld>
  <p:clrMapOvr>
    <a:masterClrMapping/>
  </p:clrMapOvr>
  <p:transition spd="slow" advClick="0" advTm="20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32">
            <a:extLst>
              <a:ext uri="{FF2B5EF4-FFF2-40B4-BE49-F238E27FC236}">
                <a16:creationId xmlns="" xmlns:a16="http://schemas.microsoft.com/office/drawing/2014/main" id="{C39DB2CC-F0B2-4031-8447-AAC007A32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0" y="4981074"/>
            <a:ext cx="9142810" cy="1564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altLang="zh-CN" sz="2400" b="1" kern="0" dirty="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8" name="矩形 32">
            <a:extLst>
              <a:ext uri="{FF2B5EF4-FFF2-40B4-BE49-F238E27FC236}">
                <a16:creationId xmlns="" xmlns:a16="http://schemas.microsoft.com/office/drawing/2014/main" id="{7C1EE90D-4485-4885-9474-BF162D597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509"/>
            <a:ext cx="9142810" cy="60695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zh-CN" sz="2800" b="1" kern="0" dirty="0">
                <a:solidFill>
                  <a:schemeClr val="bg1"/>
                </a:solidFill>
                <a:ea typeface="宋体" pitchFamily="2" charset="-122"/>
              </a:rPr>
              <a:t>РЕСУРСЫ ПЕДАГОГУ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9098" y="984814"/>
            <a:ext cx="83359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/>
              <a:t>сайт «Единое содержание общего образования»</a:t>
            </a:r>
          </a:p>
          <a:p>
            <a:r>
              <a:rPr lang="ru-RU" dirty="0"/>
              <a:t>   «Нормативные документы» - </a:t>
            </a:r>
            <a:r>
              <a:rPr lang="ru-RU" b="1" u="sng" dirty="0">
                <a:hlinkClick r:id="rId2"/>
              </a:rPr>
              <a:t>https://edsoo.ru/normativnye-dokumenty/</a:t>
            </a:r>
            <a:r>
              <a:rPr lang="ru-RU" b="1" u="sng" dirty="0"/>
              <a:t> </a:t>
            </a:r>
          </a:p>
          <a:p>
            <a:r>
              <a:rPr lang="ru-RU" dirty="0"/>
              <a:t>   «Рабочие программы» - </a:t>
            </a:r>
            <a:r>
              <a:rPr lang="ru-RU" b="1" u="sng" dirty="0">
                <a:hlinkClick r:id="rId3"/>
              </a:rPr>
              <a:t>https://edsoo.ru/rabochieprogrammy/</a:t>
            </a:r>
            <a:endParaRPr lang="ru-RU" b="1" u="sng" dirty="0"/>
          </a:p>
          <a:p>
            <a:pPr marL="342900" indent="-342900">
              <a:buFontTx/>
              <a:buChar char="-"/>
            </a:pPr>
            <a:endParaRPr lang="ru-RU" b="1" u="sng" dirty="0"/>
          </a:p>
          <a:p>
            <a:pPr marL="342900" indent="-342900">
              <a:buFontTx/>
              <a:buChar char="-"/>
            </a:pPr>
            <a:r>
              <a:rPr lang="ru-RU" dirty="0"/>
              <a:t>методическое пособие «Работа с детьми младшего школьного возраста, испытывающими трудности при изучении учебных предметов»: </a:t>
            </a:r>
            <a:r>
              <a:rPr lang="ru-RU" u="sng" dirty="0">
                <a:hlinkClick r:id="rId4"/>
              </a:rPr>
              <a:t>https://edsoo.ru/wp-content/uploads/2025/01/trudnosti_noo_2024.pdf</a:t>
            </a:r>
            <a:endParaRPr lang="ru-RU" u="sng" dirty="0"/>
          </a:p>
          <a:p>
            <a:pPr marL="342900" indent="-342900">
              <a:buFontTx/>
              <a:buChar char="-"/>
            </a:pPr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xmlns="" val="3868044634"/>
      </p:ext>
    </p:extLst>
  </p:cSld>
  <p:clrMapOvr>
    <a:masterClrMapping/>
  </p:clrMapOvr>
  <p:transition spd="slow" advClick="0" advTm="6295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7169</TotalTime>
  <Words>1817</Words>
  <Application>Microsoft Office PowerPoint</Application>
  <PresentationFormat>Экран (16:9)</PresentationFormat>
  <Paragraphs>192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Легкий дым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user</cp:lastModifiedBy>
  <cp:revision>791</cp:revision>
  <cp:lastPrinted>2023-08-21T10:27:57Z</cp:lastPrinted>
  <dcterms:created xsi:type="dcterms:W3CDTF">2016-11-18T14:12:19Z</dcterms:created>
  <dcterms:modified xsi:type="dcterms:W3CDTF">2025-10-13T12:42:54Z</dcterms:modified>
</cp:coreProperties>
</file>