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6" r:id="rId12"/>
    <p:sldId id="265" r:id="rId13"/>
  </p:sldIdLst>
  <p:sldSz cx="14630400" cy="8229600"/>
  <p:notesSz cx="8229600" cy="14630400"/>
  <p:embeddedFontLst>
    <p:embeddedFont>
      <p:font typeface="Montserrat" charset="-52"/>
      <p:regular r:id="rId15"/>
      <p:bold r:id="rId16"/>
      <p:italic r:id="rId17"/>
      <p:boldItalic r:id="rId18"/>
    </p:embeddedFont>
    <p:embeddedFont>
      <p:font typeface="Calibri" pitchFamily="34" charset="0"/>
      <p:regular r:id="rId19"/>
      <p:bold r:id="rId20"/>
      <p:italic r:id="rId21"/>
      <p:boldItalic r:id="rId22"/>
    </p:embeddedFont>
    <p:embeddedFont>
      <p:font typeface="Heebo Light" charset="-79"/>
      <p:regular r:id="rId23"/>
    </p:embeddedFont>
    <p:embeddedFont>
      <p:font typeface="Heebo Bold" charset="-79"/>
      <p:bold r:id="rId2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58" d="100"/>
          <a:sy n="58" d="100"/>
        </p:scale>
        <p:origin x="-624" y="-90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914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D0A2C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D0A2C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D0A2C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D0A2C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D0A2C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D0A2C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D0A2C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D0A2C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D0A2C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D0A2C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microsoft.com/office/2007/relationships/hdphoto" Target="../media/hdphoto1.wdp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280191" y="689695"/>
            <a:ext cx="7556420" cy="28351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dirty="0">
                <a:solidFill>
                  <a:srgbClr val="F2F0F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Возможности искусственного интеллекта для создания учебных заданий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1" y="4258068"/>
            <a:ext cx="7925669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400" dirty="0">
                <a:solidFill>
                  <a:srgbClr val="DCD7E5"/>
                </a:solidFill>
                <a:latin typeface="Montserrat" charset="-52"/>
                <a:ea typeface="Heebo Light" pitchFamily="34" charset="-122"/>
                <a:cs typeface="Heebo Light" pitchFamily="34" charset="-120"/>
              </a:rPr>
              <a:t>Искусственный интеллект активно внедряется в образование, предлагая новые инструменты и возможности для создания учебных заданий по формированию функциональной грамотности обучающихся</a:t>
            </a:r>
            <a:r>
              <a:rPr lang="en-US" dirty="0">
                <a:solidFill>
                  <a:srgbClr val="DCD7E5"/>
                </a:solidFill>
                <a:latin typeface="Montserrat" charset="-52"/>
                <a:ea typeface="Heebo Light" pitchFamily="34" charset="-122"/>
                <a:cs typeface="Heebo Light" pitchFamily="34" charset="-120"/>
              </a:rPr>
              <a:t>. </a:t>
            </a:r>
            <a:endParaRPr lang="en-US" dirty="0">
              <a:latin typeface="Montserrat" charset="-52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280190" y="6555700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756440" y="6538793"/>
            <a:ext cx="2875478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2200" b="1" dirty="0" err="1">
                <a:solidFill>
                  <a:srgbClr val="DCD7E5"/>
                </a:solidFill>
                <a:latin typeface="Heebo Bold" pitchFamily="34" charset="0"/>
                <a:ea typeface="Heebo Bold" pitchFamily="34" charset="-122"/>
                <a:cs typeface="Heebo Bold" pitchFamily="34" charset="-120"/>
              </a:rPr>
              <a:t>Асият</a:t>
            </a:r>
            <a:r>
              <a:rPr lang="en-US" sz="2200" b="1" dirty="0">
                <a:solidFill>
                  <a:srgbClr val="DCD7E5"/>
                </a:solidFill>
                <a:latin typeface="Heebo Bold" pitchFamily="34" charset="0"/>
                <a:ea typeface="Heebo Bold" pitchFamily="34" charset="-122"/>
                <a:cs typeface="Heebo Bold" pitchFamily="34" charset="-120"/>
              </a:rPr>
              <a:t> </a:t>
            </a:r>
            <a:r>
              <a:rPr lang="en-US" sz="2200" b="1" dirty="0" err="1" smtClean="0">
                <a:solidFill>
                  <a:srgbClr val="DCD7E5"/>
                </a:solidFill>
                <a:latin typeface="Heebo Bold" pitchFamily="34" charset="0"/>
                <a:ea typeface="Heebo Bold" pitchFamily="34" charset="-122"/>
                <a:cs typeface="Heebo Bold" pitchFamily="34" charset="-120"/>
              </a:rPr>
              <a:t>Кабукаева</a:t>
            </a:r>
            <a:r>
              <a:rPr lang="ru-RU" sz="2200" b="1" dirty="0" smtClean="0">
                <a:solidFill>
                  <a:srgbClr val="DCD7E5"/>
                </a:solidFill>
                <a:latin typeface="Heebo Bold" pitchFamily="34" charset="0"/>
                <a:ea typeface="Heebo Bold" pitchFamily="34" charset="-122"/>
                <a:cs typeface="Heebo Bold" pitchFamily="34" charset="-120"/>
              </a:rPr>
              <a:t>, </a:t>
            </a:r>
          </a:p>
          <a:p>
            <a:pPr marL="0" indent="0" algn="l">
              <a:lnSpc>
                <a:spcPts val="3100"/>
              </a:lnSpc>
              <a:buNone/>
            </a:pPr>
            <a:r>
              <a:rPr lang="ru-RU" sz="2200" b="1" dirty="0" smtClean="0">
                <a:solidFill>
                  <a:srgbClr val="DCD7E5"/>
                </a:solidFill>
                <a:latin typeface="Heebo Bold" pitchFamily="34" charset="0"/>
                <a:ea typeface="Heebo Bold" pitchFamily="34" charset="-122"/>
                <a:cs typeface="Heebo Bold" pitchFamily="34" charset="-120"/>
              </a:rPr>
              <a:t>заведующая ЛФФГ ЦРОО ДПО ГБУ РД «ДИРО»</a:t>
            </a:r>
            <a:endParaRPr lang="en-US" sz="2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57072" y="-318400"/>
            <a:ext cx="8889342" cy="8889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73303" y="3970060"/>
            <a:ext cx="13089277" cy="6678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dirty="0">
                <a:solidFill>
                  <a:srgbClr val="F2F0F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Генеративные модели в образовании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1315570" y="4828134"/>
            <a:ext cx="283737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3200" dirty="0">
                <a:solidFill>
                  <a:srgbClr val="F2F0F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Создание контента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440873" y="5533895"/>
            <a:ext cx="6204856" cy="3109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800" dirty="0">
                <a:solidFill>
                  <a:srgbClr val="DCD7E5"/>
                </a:solidFill>
                <a:latin typeface="Heebo Light" pitchFamily="34" charset="0"/>
                <a:ea typeface="Heebo Light" pitchFamily="34" charset="-122"/>
                <a:cs typeface="Heebo Light" pitchFamily="34" charset="-120"/>
              </a:rPr>
              <a:t>Генеративные модели, такие как ChatGPT и DALL-E, способны создавать тексты, изображения и учебные пособия на основе заданных параметров. Это значительно ускоряет процесс подготовки к занятиям.</a:t>
            </a:r>
            <a:endParaRPr lang="en-US" sz="2800" dirty="0"/>
          </a:p>
        </p:txBody>
      </p:sp>
      <p:sp>
        <p:nvSpPr>
          <p:cNvPr id="5" name="Text 3"/>
          <p:cNvSpPr/>
          <p:nvPr/>
        </p:nvSpPr>
        <p:spPr>
          <a:xfrm>
            <a:off x="8290641" y="483763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3200" dirty="0">
                <a:solidFill>
                  <a:srgbClr val="F2F0F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Анализ данных</a:t>
            </a:r>
            <a:endParaRPr lang="en-US" sz="3200" dirty="0"/>
          </a:p>
        </p:txBody>
      </p:sp>
      <p:sp>
        <p:nvSpPr>
          <p:cNvPr id="6" name="Text 4"/>
          <p:cNvSpPr/>
          <p:nvPr/>
        </p:nvSpPr>
        <p:spPr>
          <a:xfrm>
            <a:off x="7417940" y="5528759"/>
            <a:ext cx="654463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800" dirty="0">
                <a:solidFill>
                  <a:srgbClr val="DCD7E5"/>
                </a:solidFill>
                <a:latin typeface="Heebo Light" pitchFamily="34" charset="0"/>
                <a:ea typeface="Heebo Light" pitchFamily="34" charset="-122"/>
                <a:cs typeface="Heebo Light" pitchFamily="34" charset="-120"/>
              </a:rPr>
              <a:t>Анализ больших объемов данных помогает образовательным платформам подбирать индивидуальные траектории обучения для каждого ученика, учитывая успеваемость и предпочтения.</a:t>
            </a:r>
            <a:endParaRPr lang="en-US" sz="28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473" y="0"/>
            <a:ext cx="11776933" cy="3810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8032" y="368142"/>
            <a:ext cx="8144728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F2F0F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Преимущества ИИ для педагогов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2938224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31136C"/>
          </a:solidFill>
          <a:ln w="7620">
            <a:solidFill>
              <a:srgbClr val="4A2C8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87504" y="3023235"/>
            <a:ext cx="122873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0906" y="2938224"/>
            <a:ext cx="290345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4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Экономия времени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878323" y="3428643"/>
            <a:ext cx="3556042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000" dirty="0">
                <a:solidFill>
                  <a:srgbClr val="DCD7E5"/>
                </a:solidFill>
                <a:latin typeface="Heebo Light" pitchFamily="34" charset="0"/>
                <a:ea typeface="Heebo Light" pitchFamily="34" charset="-122"/>
                <a:cs typeface="Heebo Light" pitchFamily="34" charset="-120"/>
              </a:rPr>
              <a:t>Сокращение времени на подготовку материалов благодаря автоматизированному анализу данных и генеративным моделям.</a:t>
            </a:r>
            <a:endParaRPr lang="en-US" sz="2000" dirty="0"/>
          </a:p>
        </p:txBody>
      </p:sp>
      <p:sp>
        <p:nvSpPr>
          <p:cNvPr id="8" name="Shape 5"/>
          <p:cNvSpPr/>
          <p:nvPr/>
        </p:nvSpPr>
        <p:spPr>
          <a:xfrm>
            <a:off x="5191601" y="286023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31136C"/>
          </a:solidFill>
          <a:ln w="7620">
            <a:solidFill>
              <a:srgbClr val="4A2C85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357813" y="2974301"/>
            <a:ext cx="193238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5795724" y="293822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4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Персонализация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5216720" y="3467743"/>
            <a:ext cx="3826907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000" dirty="0">
                <a:solidFill>
                  <a:srgbClr val="DCD7E5"/>
                </a:solidFill>
                <a:latin typeface="Heebo Light" pitchFamily="34" charset="0"/>
                <a:ea typeface="Heebo Light" pitchFamily="34" charset="-122"/>
                <a:cs typeface="Heebo Light" pitchFamily="34" charset="-120"/>
              </a:rPr>
              <a:t>Персонализация заданий под уровень и интересы учеников, делая процесс обучения более увлекательным и мотивирующим.</a:t>
            </a:r>
            <a:endParaRPr lang="en-US" sz="2000" dirty="0"/>
          </a:p>
        </p:txBody>
      </p:sp>
      <p:sp>
        <p:nvSpPr>
          <p:cNvPr id="12" name="Shape 9"/>
          <p:cNvSpPr/>
          <p:nvPr/>
        </p:nvSpPr>
        <p:spPr>
          <a:xfrm>
            <a:off x="793790" y="6088023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31136C"/>
          </a:solidFill>
          <a:ln w="7620">
            <a:solidFill>
              <a:srgbClr val="4A2C85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52976" y="6173033"/>
            <a:ext cx="191929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530906" y="6088023"/>
            <a:ext cx="382690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4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Автоматизация проверки</a:t>
            </a:r>
            <a:endParaRPr lang="en-US" sz="2400" dirty="0"/>
          </a:p>
        </p:txBody>
      </p:sp>
      <p:sp>
        <p:nvSpPr>
          <p:cNvPr id="15" name="Text 12"/>
          <p:cNvSpPr/>
          <p:nvPr/>
        </p:nvSpPr>
        <p:spPr>
          <a:xfrm>
            <a:off x="878323" y="6578441"/>
            <a:ext cx="504986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000" dirty="0">
                <a:solidFill>
                  <a:srgbClr val="DCD7E5"/>
                </a:solidFill>
                <a:latin typeface="Heebo Light" pitchFamily="34" charset="0"/>
                <a:ea typeface="Heebo Light" pitchFamily="34" charset="-122"/>
                <a:cs typeface="Heebo Light" pitchFamily="34" charset="-120"/>
              </a:rPr>
              <a:t>Автоматизированная проверка домашних заданий и тестов с оперативной обратной связью учащимся.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03390" y="506631"/>
            <a:ext cx="8255675" cy="13877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450"/>
              </a:lnSpc>
              <a:buNone/>
            </a:pPr>
            <a:r>
              <a:rPr lang="en-US" sz="4350" dirty="0">
                <a:solidFill>
                  <a:srgbClr val="F2F0F4"/>
                </a:solidFill>
                <a:latin typeface="Montserrat" panose="00000500000000000000" pitchFamily="2" charset="-52"/>
                <a:ea typeface="Montserrat" pitchFamily="34" charset="-122"/>
                <a:cs typeface="Montserrat" pitchFamily="34" charset="-120"/>
              </a:rPr>
              <a:t>Сценарии применения ИИ</a:t>
            </a:r>
            <a:endParaRPr lang="en-US" sz="4350" dirty="0">
              <a:latin typeface="Montserrat" panose="00000500000000000000" pitchFamily="2" charset="-52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46608" y="1841731"/>
            <a:ext cx="3683794" cy="3418403"/>
          </a:xfrm>
          <a:prstGeom prst="roundRect">
            <a:avLst>
              <a:gd name="adj" fmla="val 2729"/>
            </a:avLst>
          </a:prstGeom>
          <a:solidFill>
            <a:srgbClr val="31136C"/>
          </a:solidFill>
          <a:ln w="7620">
            <a:solidFill>
              <a:srgbClr val="4A2C8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76280" y="2071403"/>
            <a:ext cx="3224451" cy="6941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Генерация контекстных задач</a:t>
            </a:r>
            <a:endParaRPr lang="en-US" sz="2150" b="1" dirty="0"/>
          </a:p>
        </p:txBody>
      </p:sp>
      <p:sp>
        <p:nvSpPr>
          <p:cNvPr id="6" name="Text 3"/>
          <p:cNvSpPr/>
          <p:nvPr/>
        </p:nvSpPr>
        <p:spPr>
          <a:xfrm>
            <a:off x="876280" y="2816576"/>
            <a:ext cx="3224451" cy="21316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b="1" dirty="0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Автоматическое создание задач, основанных на актуальной информации из различных областей, например, по финансовой грамотности.</a:t>
            </a:r>
            <a:endParaRPr lang="en-US" sz="1700" b="1" dirty="0">
              <a:latin typeface="Montserrat" panose="00000500000000000000" pitchFamily="2" charset="-52"/>
            </a:endParaRPr>
          </a:p>
        </p:txBody>
      </p:sp>
      <p:sp>
        <p:nvSpPr>
          <p:cNvPr id="7" name="Shape 4"/>
          <p:cNvSpPr/>
          <p:nvPr/>
        </p:nvSpPr>
        <p:spPr>
          <a:xfrm>
            <a:off x="4552453" y="1841731"/>
            <a:ext cx="3683794" cy="3418403"/>
          </a:xfrm>
          <a:prstGeom prst="roundRect">
            <a:avLst>
              <a:gd name="adj" fmla="val 2729"/>
            </a:avLst>
          </a:prstGeom>
          <a:solidFill>
            <a:srgbClr val="31136C"/>
          </a:solidFill>
          <a:ln w="7620">
            <a:solidFill>
              <a:srgbClr val="4A2C85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782125" y="2071403"/>
            <a:ext cx="2776180" cy="3470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Адаптивные кейсы</a:t>
            </a:r>
            <a:endParaRPr lang="en-US" sz="2150" b="1" dirty="0"/>
          </a:p>
        </p:txBody>
      </p:sp>
      <p:sp>
        <p:nvSpPr>
          <p:cNvPr id="9" name="Text 6"/>
          <p:cNvSpPr/>
          <p:nvPr/>
        </p:nvSpPr>
        <p:spPr>
          <a:xfrm>
            <a:off x="4782125" y="2469509"/>
            <a:ext cx="3224451" cy="17764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b="1" dirty="0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Подбор заданий различной степени сложности на основе результатов предыдущих попыток, обеспечивая индивидуальный подход.</a:t>
            </a:r>
            <a:endParaRPr lang="en-US" sz="1700" b="1" dirty="0">
              <a:latin typeface="Montserrat" panose="00000500000000000000" pitchFamily="2" charset="-52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46608" y="5482186"/>
            <a:ext cx="7589520" cy="1767700"/>
          </a:xfrm>
          <a:prstGeom prst="roundRect">
            <a:avLst>
              <a:gd name="adj" fmla="val 5653"/>
            </a:avLst>
          </a:prstGeom>
          <a:solidFill>
            <a:srgbClr val="31136C"/>
          </a:solidFill>
          <a:ln w="7620">
            <a:solidFill>
              <a:srgbClr val="4A2C85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76280" y="5711858"/>
            <a:ext cx="5314831" cy="3470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Моделирование реальных ситуаций</a:t>
            </a:r>
            <a:endParaRPr lang="en-US" sz="2150" b="1" dirty="0"/>
          </a:p>
        </p:txBody>
      </p:sp>
      <p:sp>
        <p:nvSpPr>
          <p:cNvPr id="12" name="Text 9"/>
          <p:cNvSpPr/>
          <p:nvPr/>
        </p:nvSpPr>
        <p:spPr>
          <a:xfrm>
            <a:off x="876280" y="6109964"/>
            <a:ext cx="7130177" cy="7105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b="1" dirty="0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Создание виртуальных симуляций, где учащиеся сталкиваются с реальными проблемами и принимают решения.</a:t>
            </a:r>
            <a:endParaRPr lang="en-US" sz="1700" b="1" dirty="0">
              <a:latin typeface="Montserrat" panose="00000500000000000000" pitchFamily="2" charset="-5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3038" y="1240116"/>
            <a:ext cx="5318455" cy="6382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280190" y="848797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F2F0F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Примеры использования ИИ для создания заданий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0190" y="3315295"/>
            <a:ext cx="1248588" cy="203275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754422" y="3542109"/>
            <a:ext cx="31215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Учи.ру</a:t>
            </a:r>
            <a:endParaRPr lang="en-US" sz="3200" dirty="0"/>
          </a:p>
        </p:txBody>
      </p:sp>
      <p:sp>
        <p:nvSpPr>
          <p:cNvPr id="6" name="Text 2"/>
          <p:cNvSpPr/>
          <p:nvPr/>
        </p:nvSpPr>
        <p:spPr>
          <a:xfrm>
            <a:off x="7754422" y="4032527"/>
            <a:ext cx="6696364" cy="13155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DCD7E5"/>
                </a:solidFill>
                <a:latin typeface="Heebo Light" pitchFamily="34" charset="0"/>
                <a:ea typeface="Heebo Light" pitchFamily="34" charset="-122"/>
                <a:cs typeface="Heebo Light" pitchFamily="34" charset="-120"/>
              </a:rPr>
              <a:t>Российская платформа Учи.ру использует ИИ для создания адаптивных заданий, подстраивающихся под уровень знаний каждого ученика.</a:t>
            </a:r>
            <a:endParaRPr lang="en-US" sz="24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5348049"/>
            <a:ext cx="1248588" cy="203275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754422" y="5574863"/>
            <a:ext cx="31215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32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Khan Academy</a:t>
            </a:r>
            <a:endParaRPr lang="en-US" sz="3200" dirty="0"/>
          </a:p>
        </p:txBody>
      </p:sp>
      <p:sp>
        <p:nvSpPr>
          <p:cNvPr id="9" name="Text 4"/>
          <p:cNvSpPr/>
          <p:nvPr/>
        </p:nvSpPr>
        <p:spPr>
          <a:xfrm>
            <a:off x="7754422" y="6065281"/>
            <a:ext cx="6696364" cy="13155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400" dirty="0">
                <a:solidFill>
                  <a:srgbClr val="DCD7E5"/>
                </a:solidFill>
                <a:latin typeface="Heebo Light" pitchFamily="34" charset="0"/>
                <a:ea typeface="Heebo Light" pitchFamily="34" charset="-122"/>
                <a:cs typeface="Heebo Light" pitchFamily="34" charset="-120"/>
              </a:rPr>
              <a:t>Международная образовательная платформа Khan Academy использует GPT-4 для генерации учебных материалов.</a:t>
            </a:r>
            <a:endParaRPr lang="en-US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60"/>
          <a:stretch/>
        </p:blipFill>
        <p:spPr bwMode="auto">
          <a:xfrm>
            <a:off x="0" y="-10864"/>
            <a:ext cx="5192486" cy="82840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90655" y="597218"/>
            <a:ext cx="7735491" cy="18863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950"/>
              </a:lnSpc>
              <a:buNone/>
            </a:pPr>
            <a:r>
              <a:rPr lang="en-US" sz="3950" dirty="0">
                <a:solidFill>
                  <a:srgbClr val="F2F0F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Преимущества и ограничения ИИ в образовании</a:t>
            </a:r>
            <a:endParaRPr lang="en-US" sz="3950" dirty="0"/>
          </a:p>
        </p:txBody>
      </p:sp>
      <p:sp>
        <p:nvSpPr>
          <p:cNvPr id="6" name="Shape 3"/>
          <p:cNvSpPr/>
          <p:nvPr/>
        </p:nvSpPr>
        <p:spPr>
          <a:xfrm>
            <a:off x="6266140" y="3011686"/>
            <a:ext cx="452676" cy="452676"/>
          </a:xfrm>
          <a:prstGeom prst="roundRect">
            <a:avLst>
              <a:gd name="adj" fmla="val 18671"/>
            </a:avLst>
          </a:prstGeom>
          <a:solidFill>
            <a:srgbClr val="31136C"/>
          </a:solidFill>
          <a:ln w="7620">
            <a:solidFill>
              <a:srgbClr val="4A2C85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37948" y="3087053"/>
            <a:ext cx="109061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</a:t>
            </a:r>
            <a:endParaRPr lang="en-US" sz="2350" dirty="0"/>
          </a:p>
        </p:txBody>
      </p:sp>
      <p:sp>
        <p:nvSpPr>
          <p:cNvPr id="8" name="Text 5"/>
          <p:cNvSpPr/>
          <p:nvPr/>
        </p:nvSpPr>
        <p:spPr>
          <a:xfrm>
            <a:off x="7599164" y="2986564"/>
            <a:ext cx="4512231" cy="3144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24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Масштабируемость и доступность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6883200" y="3360095"/>
            <a:ext cx="7207329" cy="6438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dirty="0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ИИ позволяет обрабатывать большие объемы данных и генерировать учебные материалы без значительных затрат.</a:t>
            </a:r>
            <a:endParaRPr lang="en-US" dirty="0">
              <a:latin typeface="Montserrat" panose="00000500000000000000" pitchFamily="2" charset="-52"/>
            </a:endParaRPr>
          </a:p>
        </p:txBody>
      </p:sp>
      <p:sp>
        <p:nvSpPr>
          <p:cNvPr id="11" name="Shape 8"/>
          <p:cNvSpPr/>
          <p:nvPr/>
        </p:nvSpPr>
        <p:spPr>
          <a:xfrm>
            <a:off x="6266140" y="4694396"/>
            <a:ext cx="452676" cy="452676"/>
          </a:xfrm>
          <a:prstGeom prst="roundRect">
            <a:avLst>
              <a:gd name="adj" fmla="val 18671"/>
            </a:avLst>
          </a:prstGeom>
          <a:solidFill>
            <a:srgbClr val="31136C"/>
          </a:solidFill>
          <a:ln w="7620">
            <a:solidFill>
              <a:srgbClr val="4A2C85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406753" y="4769763"/>
            <a:ext cx="171450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</a:t>
            </a:r>
            <a:endParaRPr lang="en-US" sz="2350" dirty="0"/>
          </a:p>
        </p:txBody>
      </p:sp>
      <p:sp>
        <p:nvSpPr>
          <p:cNvPr id="13" name="Text 10"/>
          <p:cNvSpPr/>
          <p:nvPr/>
        </p:nvSpPr>
        <p:spPr>
          <a:xfrm>
            <a:off x="7599164" y="4669274"/>
            <a:ext cx="4714637" cy="3144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24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Оперативное обновление контента</a:t>
            </a:r>
            <a:endParaRPr lang="en-US" sz="2400" dirty="0"/>
          </a:p>
        </p:txBody>
      </p:sp>
      <p:sp>
        <p:nvSpPr>
          <p:cNvPr id="14" name="Text 11"/>
          <p:cNvSpPr/>
          <p:nvPr/>
        </p:nvSpPr>
        <p:spPr>
          <a:xfrm>
            <a:off x="6883200" y="5042806"/>
            <a:ext cx="7207329" cy="6438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dirty="0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ИИ способен быстро реагировать на изменения в мире, интегрируя актуальную информацию в учебные материалы.</a:t>
            </a:r>
            <a:endParaRPr lang="en-US" dirty="0">
              <a:latin typeface="Montserrat" panose="00000500000000000000" pitchFamily="2" charset="-52"/>
            </a:endParaRPr>
          </a:p>
        </p:txBody>
      </p:sp>
      <p:sp>
        <p:nvSpPr>
          <p:cNvPr id="16" name="Shape 13"/>
          <p:cNvSpPr/>
          <p:nvPr/>
        </p:nvSpPr>
        <p:spPr>
          <a:xfrm>
            <a:off x="6266140" y="6377107"/>
            <a:ext cx="452676" cy="452676"/>
          </a:xfrm>
          <a:prstGeom prst="roundRect">
            <a:avLst>
              <a:gd name="adj" fmla="val 18671"/>
            </a:avLst>
          </a:prstGeom>
          <a:solidFill>
            <a:srgbClr val="31136C"/>
          </a:solidFill>
          <a:ln w="7620">
            <a:solidFill>
              <a:srgbClr val="4A2C85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407348" y="6452473"/>
            <a:ext cx="170259" cy="301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</a:t>
            </a:r>
            <a:endParaRPr lang="en-US" sz="2350" dirty="0"/>
          </a:p>
        </p:txBody>
      </p:sp>
      <p:sp>
        <p:nvSpPr>
          <p:cNvPr id="18" name="Text 15"/>
          <p:cNvSpPr/>
          <p:nvPr/>
        </p:nvSpPr>
        <p:spPr>
          <a:xfrm>
            <a:off x="7599164" y="6351984"/>
            <a:ext cx="4786313" cy="3144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24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Объективность анализа результатов</a:t>
            </a:r>
            <a:endParaRPr lang="en-US" sz="2400" dirty="0"/>
          </a:p>
        </p:txBody>
      </p:sp>
      <p:sp>
        <p:nvSpPr>
          <p:cNvPr id="19" name="Text 16"/>
          <p:cNvSpPr/>
          <p:nvPr/>
        </p:nvSpPr>
        <p:spPr>
          <a:xfrm>
            <a:off x="6883200" y="6725516"/>
            <a:ext cx="7207329" cy="6438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dirty="0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ИИ может объективно оценивать результаты учащихся, исключая субъективные факторы.</a:t>
            </a:r>
            <a:endParaRPr lang="en-US" dirty="0">
              <a:latin typeface="Montserrat" panose="00000500000000000000" pitchFamily="2" charset="-5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47902" y="581088"/>
            <a:ext cx="12110085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F2F0F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Риски и ограничения ИИ в образовании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1640681" y="3906441"/>
            <a:ext cx="293834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800" dirty="0">
                <a:solidFill>
                  <a:srgbClr val="DCD7E5"/>
                </a:solidFill>
                <a:latin typeface="Montserrat" panose="00000500000000000000" pitchFamily="2" charset="-52"/>
                <a:ea typeface="Montserrat" pitchFamily="34" charset="-122"/>
                <a:cs typeface="Montserrat" pitchFamily="34" charset="-120"/>
              </a:rPr>
              <a:t>Этические вопросы</a:t>
            </a:r>
            <a:endParaRPr lang="en-US" sz="2800" dirty="0">
              <a:latin typeface="Montserrat" panose="00000500000000000000" pitchFamily="2" charset="-52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4396859"/>
            <a:ext cx="378523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50"/>
              </a:lnSpc>
              <a:buNone/>
            </a:pPr>
            <a:r>
              <a:rPr lang="en-US" sz="2000" dirty="0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Защита персональных данных учащихся при сборе и обработке информации.</a:t>
            </a:r>
            <a:endParaRPr lang="en-US" sz="2000" dirty="0">
              <a:latin typeface="Montserrat" panose="00000500000000000000" pitchFamily="2" charset="-52"/>
            </a:endParaRPr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689878" y="4194453"/>
            <a:ext cx="102394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550"/>
              </a:lnSpc>
              <a:buNone/>
            </a:pPr>
            <a:r>
              <a:rPr lang="en-US" sz="22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9937790" y="2591514"/>
            <a:ext cx="340328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DCD7E5"/>
                </a:solidFill>
                <a:latin typeface="Montserrat" panose="00000500000000000000" pitchFamily="2" charset="-52"/>
                <a:ea typeface="Montserrat" pitchFamily="34" charset="-122"/>
                <a:cs typeface="Montserrat" pitchFamily="34" charset="-120"/>
              </a:rPr>
              <a:t>Верификация заданий</a:t>
            </a:r>
            <a:endParaRPr lang="en-US" sz="2800" dirty="0">
              <a:latin typeface="Montserrat" panose="00000500000000000000" pitchFamily="2" charset="-52"/>
            </a:endParaRPr>
          </a:p>
        </p:txBody>
      </p:sp>
      <p:sp>
        <p:nvSpPr>
          <p:cNvPr id="8" name="Text 5"/>
          <p:cNvSpPr/>
          <p:nvPr/>
        </p:nvSpPr>
        <p:spPr>
          <a:xfrm>
            <a:off x="9937790" y="3081933"/>
            <a:ext cx="38988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dirty="0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Необходимость проверки заданий педагогом для обеспечения высокого качества.</a:t>
            </a:r>
            <a:endParaRPr lang="en-US" sz="2000" dirty="0">
              <a:latin typeface="Montserrat" panose="00000500000000000000" pitchFamily="2" charset="-52"/>
            </a:endParaRPr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8259485" y="3243382"/>
            <a:ext cx="160973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550"/>
              </a:lnSpc>
              <a:buNone/>
            </a:pPr>
            <a:r>
              <a:rPr lang="en-US" sz="22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</a:t>
            </a:r>
            <a:endParaRPr lang="en-US" sz="2200" dirty="0"/>
          </a:p>
        </p:txBody>
      </p:sp>
      <p:sp>
        <p:nvSpPr>
          <p:cNvPr id="11" name="Text 7"/>
          <p:cNvSpPr/>
          <p:nvPr/>
        </p:nvSpPr>
        <p:spPr>
          <a:xfrm>
            <a:off x="9937790" y="4866918"/>
            <a:ext cx="3898821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DCD7E5"/>
                </a:solidFill>
                <a:latin typeface="Montserrat" panose="00000500000000000000" pitchFamily="2" charset="-52"/>
                <a:ea typeface="Montserrat" pitchFamily="34" charset="-122"/>
                <a:cs typeface="Montserrat" pitchFamily="34" charset="-120"/>
              </a:rPr>
              <a:t>Технологические барьеры</a:t>
            </a:r>
            <a:endParaRPr lang="en-US" sz="2800" dirty="0">
              <a:latin typeface="Montserrat" panose="00000500000000000000" pitchFamily="2" charset="-52"/>
            </a:endParaRPr>
          </a:p>
        </p:txBody>
      </p:sp>
      <p:sp>
        <p:nvSpPr>
          <p:cNvPr id="12" name="Text 8"/>
          <p:cNvSpPr/>
          <p:nvPr/>
        </p:nvSpPr>
        <p:spPr>
          <a:xfrm>
            <a:off x="9937790" y="5711666"/>
            <a:ext cx="38988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dirty="0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Наличие необходимой инфраструктуры, такой как интернет и компьютеры.</a:t>
            </a:r>
            <a:endParaRPr lang="en-US" sz="2000" dirty="0">
              <a:latin typeface="Montserrat" panose="00000500000000000000" pitchFamily="2" charset="-52"/>
            </a:endParaRPr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7784187" y="5969556"/>
            <a:ext cx="159901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550"/>
              </a:lnSpc>
              <a:buNone/>
            </a:pPr>
            <a:r>
              <a:rPr lang="en-US" sz="22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</a:t>
            </a:r>
            <a:endParaRPr lang="en-US" sz="2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923925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F2F0F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Рекомендации для педагогов по использованию ИИ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3021926"/>
            <a:ext cx="2173724" cy="1064894"/>
          </a:xfrm>
          <a:prstGeom prst="roundRect">
            <a:avLst>
              <a:gd name="adj" fmla="val 7289"/>
            </a:avLst>
          </a:prstGeom>
          <a:solidFill>
            <a:srgbClr val="7030A0"/>
          </a:solidFill>
          <a:ln w="7620">
            <a:solidFill>
              <a:srgbClr val="4A2C85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28224" y="3221831"/>
            <a:ext cx="102394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40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3194328" y="3021925"/>
            <a:ext cx="316551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DCD7E5"/>
                </a:solidFill>
                <a:latin typeface="Montserrat" panose="00000500000000000000" pitchFamily="2" charset="-52"/>
                <a:ea typeface="Montserrat" pitchFamily="34" charset="-122"/>
                <a:cs typeface="Montserrat" pitchFamily="34" charset="-120"/>
              </a:rPr>
              <a:t>Выбор инструментов</a:t>
            </a:r>
            <a:endParaRPr lang="en-US" sz="2800" dirty="0">
              <a:latin typeface="Montserrat" panose="00000500000000000000" pitchFamily="2" charset="-52"/>
            </a:endParaRPr>
          </a:p>
        </p:txBody>
      </p:sp>
      <p:sp>
        <p:nvSpPr>
          <p:cNvPr id="6" name="Text 4"/>
          <p:cNvSpPr/>
          <p:nvPr/>
        </p:nvSpPr>
        <p:spPr>
          <a:xfrm>
            <a:off x="3080861" y="3364608"/>
            <a:ext cx="1075575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dirty="0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Знакомство с доступными инструментами и платформами, такими как Canva, </a:t>
            </a:r>
            <a:endParaRPr lang="ru-RU" sz="2000" dirty="0">
              <a:solidFill>
                <a:srgbClr val="DCD7E5"/>
              </a:solidFill>
              <a:latin typeface="Montserrat" panose="00000500000000000000" pitchFamily="2" charset="-52"/>
              <a:ea typeface="Heebo Light" pitchFamily="34" charset="-122"/>
              <a:cs typeface="Heebo Light" pitchFamily="34" charset="-120"/>
            </a:endParaRPr>
          </a:p>
          <a:p>
            <a:pPr marL="0" indent="0" algn="l">
              <a:lnSpc>
                <a:spcPts val="2850"/>
              </a:lnSpc>
              <a:buNone/>
            </a:pPr>
            <a:r>
              <a:rPr lang="en-US" sz="2000" dirty="0" err="1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ChatGPT</a:t>
            </a:r>
            <a:r>
              <a:rPr lang="en-US" sz="2000" dirty="0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 и Quizizz.</a:t>
            </a:r>
            <a:endParaRPr lang="en-US" sz="2000" dirty="0">
              <a:latin typeface="Montserrat" panose="00000500000000000000" pitchFamily="2" charset="-52"/>
            </a:endParaRPr>
          </a:p>
        </p:txBody>
      </p:sp>
      <p:sp>
        <p:nvSpPr>
          <p:cNvPr id="7" name="Shape 5"/>
          <p:cNvSpPr/>
          <p:nvPr/>
        </p:nvSpPr>
        <p:spPr>
          <a:xfrm>
            <a:off x="3080861" y="4086820"/>
            <a:ext cx="10642402" cy="15240"/>
          </a:xfrm>
          <a:prstGeom prst="roundRect">
            <a:avLst>
              <a:gd name="adj" fmla="val 625116"/>
            </a:avLst>
          </a:prstGeom>
          <a:solidFill>
            <a:srgbClr val="4A2C85"/>
          </a:solidFill>
          <a:ln/>
        </p:spPr>
      </p:sp>
      <p:sp>
        <p:nvSpPr>
          <p:cNvPr id="8" name="Shape 6"/>
          <p:cNvSpPr/>
          <p:nvPr/>
        </p:nvSpPr>
        <p:spPr>
          <a:xfrm>
            <a:off x="793790" y="4328814"/>
            <a:ext cx="4347567" cy="1080135"/>
          </a:xfrm>
          <a:prstGeom prst="roundRect">
            <a:avLst>
              <a:gd name="adj" fmla="val 7289"/>
            </a:avLst>
          </a:prstGeom>
          <a:solidFill>
            <a:srgbClr val="7030A0"/>
          </a:solidFill>
          <a:ln w="7620">
            <a:solidFill>
              <a:srgbClr val="4A2C85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28224" y="4642128"/>
            <a:ext cx="160973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40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</a:t>
            </a:r>
            <a:endParaRPr lang="en-US" sz="4000" dirty="0"/>
          </a:p>
        </p:txBody>
      </p:sp>
      <p:sp>
        <p:nvSpPr>
          <p:cNvPr id="10" name="Text 8"/>
          <p:cNvSpPr/>
          <p:nvPr/>
        </p:nvSpPr>
        <p:spPr>
          <a:xfrm>
            <a:off x="5368171" y="4442222"/>
            <a:ext cx="299418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DCD7E5"/>
                </a:solidFill>
                <a:latin typeface="Montserrat" panose="00000500000000000000" pitchFamily="2" charset="-52"/>
                <a:ea typeface="Montserrat" pitchFamily="34" charset="-122"/>
                <a:cs typeface="Montserrat" pitchFamily="34" charset="-120"/>
              </a:rPr>
              <a:t>Интеграция в уроки</a:t>
            </a:r>
            <a:endParaRPr lang="en-US" sz="2800" dirty="0">
              <a:latin typeface="Montserrat" panose="00000500000000000000" pitchFamily="2" charset="-52"/>
            </a:endParaRPr>
          </a:p>
        </p:txBody>
      </p:sp>
      <p:sp>
        <p:nvSpPr>
          <p:cNvPr id="11" name="Text 9"/>
          <p:cNvSpPr/>
          <p:nvPr/>
        </p:nvSpPr>
        <p:spPr>
          <a:xfrm>
            <a:off x="5368171" y="4932640"/>
            <a:ext cx="717923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dirty="0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Грамотная интеграция ИИ в существующие методы преподавания.</a:t>
            </a:r>
            <a:endParaRPr lang="en-US" sz="2000" dirty="0">
              <a:latin typeface="Montserrat" panose="00000500000000000000" pitchFamily="2" charset="-52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5254704" y="5507117"/>
            <a:ext cx="8468558" cy="15240"/>
          </a:xfrm>
          <a:prstGeom prst="roundRect">
            <a:avLst>
              <a:gd name="adj" fmla="val 625116"/>
            </a:avLst>
          </a:prstGeom>
          <a:solidFill>
            <a:srgbClr val="4A2C85"/>
          </a:solidFill>
          <a:ln/>
        </p:spPr>
      </p:sp>
      <p:sp>
        <p:nvSpPr>
          <p:cNvPr id="13" name="Shape 11"/>
          <p:cNvSpPr/>
          <p:nvPr/>
        </p:nvSpPr>
        <p:spPr>
          <a:xfrm>
            <a:off x="793790" y="5838867"/>
            <a:ext cx="6521410" cy="1028139"/>
          </a:xfrm>
          <a:prstGeom prst="roundRect">
            <a:avLst>
              <a:gd name="adj" fmla="val 5705"/>
            </a:avLst>
          </a:prstGeom>
          <a:solidFill>
            <a:srgbClr val="7030A0"/>
          </a:solidFill>
          <a:ln w="7620">
            <a:solidFill>
              <a:srgbClr val="4A2C85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028224" y="5998941"/>
            <a:ext cx="159901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40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</a:t>
            </a:r>
            <a:endParaRPr lang="en-US" sz="4000" dirty="0"/>
          </a:p>
        </p:txBody>
      </p:sp>
      <p:sp>
        <p:nvSpPr>
          <p:cNvPr id="15" name="Text 13"/>
          <p:cNvSpPr/>
          <p:nvPr/>
        </p:nvSpPr>
        <p:spPr>
          <a:xfrm>
            <a:off x="7542014" y="5862518"/>
            <a:ext cx="505277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800" dirty="0">
                <a:solidFill>
                  <a:srgbClr val="DCD7E5"/>
                </a:solidFill>
                <a:latin typeface="Montserrat" panose="00000500000000000000" pitchFamily="2" charset="-52"/>
                <a:ea typeface="Montserrat" pitchFamily="34" charset="-122"/>
                <a:cs typeface="Montserrat" pitchFamily="34" charset="-120"/>
              </a:rPr>
              <a:t>Обучение цифровой грамотности</a:t>
            </a:r>
            <a:endParaRPr lang="en-US" sz="2800" dirty="0">
              <a:latin typeface="Montserrat" panose="00000500000000000000" pitchFamily="2" charset="-52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7542014" y="6352937"/>
            <a:ext cx="606778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dirty="0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Освоение базовых навыков работы с ИИ-инструментами.</a:t>
            </a:r>
            <a:endParaRPr lang="en-US" sz="2000" dirty="0">
              <a:latin typeface="Montserrat" panose="00000500000000000000" pitchFamily="2" charset="-5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583781" y="494042"/>
            <a:ext cx="700790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F2F0F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Важность роли учителя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6805" y="1722596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904631" y="292296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40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ИИ </a:t>
            </a:r>
            <a:r>
              <a:rPr lang="en-US" sz="4000" dirty="0" err="1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как</a:t>
            </a:r>
            <a:r>
              <a:rPr lang="en-US" sz="40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</a:t>
            </a:r>
            <a:endParaRPr lang="ru-RU" sz="4000" dirty="0" smtClean="0">
              <a:solidFill>
                <a:srgbClr val="DCD7E5"/>
              </a:solidFill>
              <a:latin typeface="Montserrat" pitchFamily="34" charset="0"/>
              <a:ea typeface="Montserrat" pitchFamily="34" charset="-122"/>
              <a:cs typeface="Montserrat" pitchFamily="34" charset="-120"/>
            </a:endParaRPr>
          </a:p>
          <a:p>
            <a:pPr marL="0" indent="0" algn="l">
              <a:buNone/>
            </a:pPr>
            <a:r>
              <a:rPr lang="en-US" sz="4000" dirty="0" err="1" smtClean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помощник</a:t>
            </a:r>
            <a:endParaRPr lang="en-US" sz="4000" dirty="0"/>
          </a:p>
        </p:txBody>
      </p:sp>
      <p:sp>
        <p:nvSpPr>
          <p:cNvPr id="6" name="Text 2"/>
          <p:cNvSpPr/>
          <p:nvPr/>
        </p:nvSpPr>
        <p:spPr>
          <a:xfrm>
            <a:off x="6009653" y="5332809"/>
            <a:ext cx="360807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dirty="0">
                <a:solidFill>
                  <a:srgbClr val="DCD7E5"/>
                </a:solidFill>
                <a:latin typeface="Heebo Light" pitchFamily="34" charset="0"/>
                <a:ea typeface="Heebo Light" pitchFamily="34" charset="-122"/>
                <a:cs typeface="Heebo Light" pitchFamily="34" charset="-120"/>
              </a:rPr>
              <a:t>ИИ – помощник, а не замена педагога, оптимизирующий работу и высвобождающий время.</a:t>
            </a:r>
            <a:endParaRPr lang="en-US" sz="32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41059" y="1722596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9979800" y="2745803"/>
            <a:ext cx="4373013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4000" dirty="0">
                <a:solidFill>
                  <a:srgbClr val="DCD7E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Интерпретация результатов</a:t>
            </a:r>
            <a:endParaRPr lang="en-US" sz="4000" dirty="0"/>
          </a:p>
        </p:txBody>
      </p:sp>
      <p:sp>
        <p:nvSpPr>
          <p:cNvPr id="9" name="Text 4"/>
          <p:cNvSpPr/>
          <p:nvPr/>
        </p:nvSpPr>
        <p:spPr>
          <a:xfrm>
            <a:off x="9983492" y="4451066"/>
            <a:ext cx="360818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3200" dirty="0">
                <a:solidFill>
                  <a:srgbClr val="DCD7E5"/>
                </a:solidFill>
                <a:latin typeface="Heebo Light" pitchFamily="34" charset="0"/>
                <a:ea typeface="Heebo Light" pitchFamily="34" charset="-122"/>
                <a:cs typeface="Heebo Light" pitchFamily="34" charset="-120"/>
              </a:rPr>
              <a:t>Фокус на интерпретацию результатов и развитие критического мышления у учеников.</a:t>
            </a:r>
            <a:endParaRPr lang="en-US" sz="3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13731AE-8CE2-4BDA-BF9D-D2BF0AE590F0}"/>
              </a:ext>
            </a:extLst>
          </p:cNvPr>
          <p:cNvSpPr txBox="1"/>
          <p:nvPr/>
        </p:nvSpPr>
        <p:spPr>
          <a:xfrm>
            <a:off x="310243" y="541276"/>
            <a:ext cx="14075228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dirty="0">
                <a:solidFill>
                  <a:schemeClr val="bg1"/>
                </a:solidFill>
                <a:latin typeface="Montserrat" panose="00000500000000000000" pitchFamily="2" charset="-52"/>
              </a:rPr>
              <a:t>Как работают </a:t>
            </a:r>
            <a:r>
              <a:rPr lang="ru-RU" sz="4400" dirty="0" err="1" smtClean="0">
                <a:solidFill>
                  <a:schemeClr val="bg1"/>
                </a:solidFill>
                <a:latin typeface="Montserrat" panose="00000500000000000000" pitchFamily="2" charset="-52"/>
              </a:rPr>
              <a:t>нейросети</a:t>
            </a:r>
            <a:r>
              <a:rPr lang="ru-RU" sz="4400" dirty="0" smtClean="0">
                <a:solidFill>
                  <a:schemeClr val="bg1"/>
                </a:solidFill>
                <a:latin typeface="Montserrat" panose="00000500000000000000" pitchFamily="2" charset="-52"/>
              </a:rPr>
              <a:t>?</a:t>
            </a:r>
            <a:endParaRPr lang="ru-RU" sz="4400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r>
              <a:rPr lang="ru-RU" sz="3600" dirty="0">
                <a:solidFill>
                  <a:schemeClr val="bg1"/>
                </a:solidFill>
                <a:latin typeface="Montserrat" panose="00000500000000000000" pitchFamily="2" charset="-52"/>
              </a:rPr>
              <a:t>Главное — детализировать ваш запрос и дать как можно больше дополнительной информации. </a:t>
            </a:r>
            <a:endParaRPr lang="ru-RU" sz="3600" dirty="0" smtClean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r>
              <a:rPr lang="ru-RU" sz="3600" dirty="0" smtClean="0">
                <a:solidFill>
                  <a:schemeClr val="bg1"/>
                </a:solidFill>
                <a:latin typeface="Montserrat" panose="00000500000000000000" pitchFamily="2" charset="-52"/>
              </a:rPr>
              <a:t>Вот</a:t>
            </a:r>
            <a:r>
              <a:rPr lang="ru-RU" sz="3600" dirty="0">
                <a:solidFill>
                  <a:schemeClr val="bg1"/>
                </a:solidFill>
                <a:latin typeface="Montserrat" panose="00000500000000000000" pitchFamily="2" charset="-52"/>
              </a:rPr>
              <a:t>, что нужно сделать, создавая ТЗ на текст:</a:t>
            </a:r>
          </a:p>
          <a:p>
            <a:endParaRPr lang="ru-RU" sz="3600" dirty="0">
              <a:solidFill>
                <a:schemeClr val="bg1"/>
              </a:solidFill>
              <a:latin typeface="Montserrat" panose="00000500000000000000" pitchFamily="2" charset="-52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ru-RU" sz="3600" dirty="0">
                <a:solidFill>
                  <a:schemeClr val="bg1"/>
                </a:solidFill>
                <a:latin typeface="Montserrat" panose="00000500000000000000" pitchFamily="2" charset="-52"/>
              </a:rPr>
              <a:t>четко обозначить желаемый стиль;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600" dirty="0">
                <a:solidFill>
                  <a:schemeClr val="bg1"/>
                </a:solidFill>
                <a:latin typeface="Montserrat" panose="00000500000000000000" pitchFamily="2" charset="-52"/>
              </a:rPr>
              <a:t>определить посыл;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600" dirty="0">
                <a:solidFill>
                  <a:schemeClr val="bg1"/>
                </a:solidFill>
                <a:latin typeface="Montserrat" panose="00000500000000000000" pitchFamily="2" charset="-52"/>
              </a:rPr>
              <a:t>задать объем текста;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u-RU" sz="3600" dirty="0">
                <a:solidFill>
                  <a:schemeClr val="bg1"/>
                </a:solidFill>
                <a:latin typeface="Montserrat" panose="00000500000000000000" pitchFamily="2" charset="-52"/>
              </a:rPr>
              <a:t>указать целевую аудиторию, и другие вещи, которые важны.</a:t>
            </a:r>
          </a:p>
          <a:p>
            <a:r>
              <a:rPr lang="ru-RU" sz="3600" dirty="0">
                <a:solidFill>
                  <a:schemeClr val="bg1"/>
                </a:solidFill>
                <a:latin typeface="Montserrat" panose="00000500000000000000" pitchFamily="2" charset="-52"/>
              </a:rPr>
              <a:t>Тогда текст будет написан качественно и вы сэкономите время.</a:t>
            </a:r>
          </a:p>
        </p:txBody>
      </p:sp>
    </p:spTree>
    <p:extLst>
      <p:ext uri="{BB962C8B-B14F-4D97-AF65-F5344CB8AC3E}">
        <p14:creationId xmlns:p14="http://schemas.microsoft.com/office/powerpoint/2010/main" val="21160873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CE38202-51A2-4814-843C-FF54A8E2BC87}"/>
              </a:ext>
            </a:extLst>
          </p:cNvPr>
          <p:cNvSpPr txBox="1"/>
          <p:nvPr/>
        </p:nvSpPr>
        <p:spPr>
          <a:xfrm>
            <a:off x="976045" y="899258"/>
            <a:ext cx="362677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https://gamma.app/create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B13249D-87A2-48CB-8EDD-049629704C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2213" y="1468264"/>
            <a:ext cx="1676614" cy="167661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42F889F-8CC9-4B4F-BDD8-181909C561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9606" y="5662449"/>
            <a:ext cx="1719221" cy="171312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A28947A2-2F24-4E9D-9FF2-9C5622367EDD}"/>
              </a:ext>
            </a:extLst>
          </p:cNvPr>
          <p:cNvSpPr/>
          <p:nvPr/>
        </p:nvSpPr>
        <p:spPr>
          <a:xfrm>
            <a:off x="633573" y="3878494"/>
            <a:ext cx="38562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https://edsoo.ru/wp-content/uploads/2023/10/videoinstrukcziya_rabota-na-resh.mp4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855E5EC-151B-4CBC-A751-E2FD3BA8F3F0}"/>
              </a:ext>
            </a:extLst>
          </p:cNvPr>
          <p:cNvSpPr txBox="1"/>
          <p:nvPr/>
        </p:nvSpPr>
        <p:spPr>
          <a:xfrm>
            <a:off x="5409343" y="899257"/>
            <a:ext cx="38117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https://chat.deepseek.com/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0088321F-8C76-432F-B098-9DCB6FCE77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6953" y="1468263"/>
            <a:ext cx="1563599" cy="156359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5FED9BF-AE37-4600-A3BA-38CDD162C7AB}"/>
              </a:ext>
            </a:extLst>
          </p:cNvPr>
          <p:cNvSpPr txBox="1"/>
          <p:nvPr/>
        </p:nvSpPr>
        <p:spPr>
          <a:xfrm>
            <a:off x="6061754" y="4663324"/>
            <a:ext cx="27431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https://giga.chat/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7FA3FEE3-43FA-4AC3-B3A9-8E9DB00CA7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6953" y="5656351"/>
            <a:ext cx="1719222" cy="171922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ED65D937-5D39-4D40-A9E0-40C9F7E45F1A}"/>
              </a:ext>
            </a:extLst>
          </p:cNvPr>
          <p:cNvSpPr txBox="1"/>
          <p:nvPr/>
        </p:nvSpPr>
        <p:spPr>
          <a:xfrm>
            <a:off x="10230609" y="899459"/>
            <a:ext cx="342374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https://chat.qwenlm.ai/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F4BE7F9C-BCE4-48D1-A233-63F6497A08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22242" y="1449643"/>
            <a:ext cx="1544979" cy="1544979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3330" y="5656351"/>
            <a:ext cx="1719222" cy="1719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648250" y="4663324"/>
            <a:ext cx="47693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https://shedevrum.ai/text-to-image/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691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623836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F2F0F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Заключение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89" y="1536277"/>
            <a:ext cx="7876682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800" b="1" dirty="0">
                <a:solidFill>
                  <a:srgbClr val="DCD7E5"/>
                </a:solidFill>
                <a:latin typeface="Montserrat" panose="00000500000000000000" pitchFamily="2" charset="-52"/>
                <a:ea typeface="Heebo Light" pitchFamily="34" charset="-122"/>
                <a:cs typeface="Heebo Light" pitchFamily="34" charset="-120"/>
              </a:rPr>
              <a:t>Использование ИИ открывает новые горизонты для формирования функциональной грамотности через персонализацию, актуальность и интерактивность. Ключевое условие успеха – грамотное сочетание технологий и педагогического опыта. Развитие ИИ-инструментов с учётом образовательных стандартов и расширение междисциплинарных проектов на базе ИИ.</a:t>
            </a:r>
            <a:endParaRPr lang="en-US" sz="2800" b="1" dirty="0">
              <a:latin typeface="Montserrat" panose="00000500000000000000" pitchFamily="2" charset="-5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567</Words>
  <Application>Microsoft Office PowerPoint</Application>
  <PresentationFormat>Произвольный</PresentationFormat>
  <Paragraphs>95</Paragraphs>
  <Slides>12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Montserrat</vt:lpstr>
      <vt:lpstr>Calibri</vt:lpstr>
      <vt:lpstr>Heebo Light</vt:lpstr>
      <vt:lpstr>Heebo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Пользователь</cp:lastModifiedBy>
  <cp:revision>10</cp:revision>
  <dcterms:created xsi:type="dcterms:W3CDTF">2025-02-13T12:12:18Z</dcterms:created>
  <dcterms:modified xsi:type="dcterms:W3CDTF">2025-02-13T18:57:21Z</dcterms:modified>
</cp:coreProperties>
</file>