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6"/>
  </p:notesMasterIdLst>
  <p:sldIdLst>
    <p:sldId id="256" r:id="rId2"/>
    <p:sldId id="257" r:id="rId3"/>
    <p:sldId id="264" r:id="rId4"/>
    <p:sldId id="258" r:id="rId5"/>
    <p:sldId id="259" r:id="rId6"/>
    <p:sldId id="265" r:id="rId7"/>
    <p:sldId id="268" r:id="rId8"/>
    <p:sldId id="266" r:id="rId9"/>
    <p:sldId id="267" r:id="rId10"/>
    <p:sldId id="260" r:id="rId11"/>
    <p:sldId id="261" r:id="rId12"/>
    <p:sldId id="262" r:id="rId13"/>
    <p:sldId id="276" r:id="rId14"/>
    <p:sldId id="269" r:id="rId15"/>
    <p:sldId id="263" r:id="rId16"/>
    <p:sldId id="270" r:id="rId17"/>
    <p:sldId id="271" r:id="rId18"/>
    <p:sldId id="272" r:id="rId19"/>
    <p:sldId id="277" r:id="rId20"/>
    <p:sldId id="278" r:id="rId21"/>
    <p:sldId id="273" r:id="rId22"/>
    <p:sldId id="279" r:id="rId23"/>
    <p:sldId id="280" r:id="rId24"/>
    <p:sldId id="27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6A204-7B5F-4D5D-A344-0489C642AF97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31B8B1-0DBD-4414-B287-1AC4B3D121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435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31B8B1-0DBD-4414-B287-1AC4B3D121C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7189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5028D6C-3246-448E-8E35-806C7CE03393}" type="datetimeFigureOut">
              <a:rPr lang="ru-RU" smtClean="0"/>
              <a:pPr/>
              <a:t>07.11.2013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6E4422A-30F3-41DA-98F1-51D68FFC0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9816" y="-819472"/>
            <a:ext cx="7772400" cy="2016224"/>
          </a:xfrm>
        </p:spPr>
        <p:txBody>
          <a:bodyPr/>
          <a:lstStyle/>
          <a:p>
            <a:r>
              <a:rPr lang="ru-RU" dirty="0" smtClean="0"/>
              <a:t>ГИПЕРАКТИВНЫЕ ДЕТИ.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43924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84784"/>
            <a:ext cx="676875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89063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489232" cy="1066800"/>
          </a:xfrm>
        </p:spPr>
        <p:txBody>
          <a:bodyPr/>
          <a:lstStyle/>
          <a:p>
            <a:pPr algn="ctr"/>
            <a:r>
              <a:rPr lang="ru-RU" dirty="0" smtClean="0"/>
              <a:t>Режим дня.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25112"/>
          </a:xfrm>
        </p:spPr>
        <p:txBody>
          <a:bodyPr/>
          <a:lstStyle/>
          <a:p>
            <a:r>
              <a:rPr lang="ru-RU" dirty="0" err="1"/>
              <a:t>Гиперактивному</a:t>
            </a:r>
            <a:r>
              <a:rPr lang="ru-RU" dirty="0"/>
              <a:t> ребенку очень сложно сконцентрироваться на соблюдении определенных норм и правил. Самые первые четкие указания образа жизни, с которыми встречается в своей жизни маленький человечек – это распорядок дня.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05064"/>
            <a:ext cx="2376264" cy="261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50765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8657" y="2514437"/>
            <a:ext cx="8229600" cy="432511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 Не будите ребенка громкими призывами вставать, не вынимайте его из постели, пока он сам этого не захочет. Идеальный вариант пробуждения такой. Подойдите к кроватке своего крохи, погладьте его по голове, поцелуйте, пожелайте доброго утра. Только после этого переходите к тому, что уже пора вставать. Хорошо, если у Вас выработается определенная система начала дня с какими-нибудь символами. Это может быть утренний расслабляющий массаж; песенка, которую поет мама; просмотр любимого мультфильма; 15 минут лежания в родительской постели или что-нибудь другое.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20687"/>
            <a:ext cx="2232248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3811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УТРЕННЯЯ ЗАРЯДКА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Утренние часы, предшествующие занятиям в школе или посещению детского сада, у такого ребенка должны быть наполнены повышенной физической нагрузкой – наиболее целесообразны бег на воздухе, достаточно длительная утренняя зарядка, занятия на тренажерах. Как показывает практика, после одного-двух часов спортивных занятий </a:t>
            </a:r>
            <a:r>
              <a:rPr lang="ru-RU" dirty="0" err="1"/>
              <a:t>гиперактивные</a:t>
            </a:r>
            <a:r>
              <a:rPr lang="ru-RU" dirty="0"/>
              <a:t> дети спокойнее сидят на уроках, способны к концентрации внимания, лучше усваивают материал.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869160"/>
            <a:ext cx="3152775" cy="1956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5434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Режим питания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325112"/>
          </a:xfrm>
        </p:spPr>
        <p:txBody>
          <a:bodyPr/>
          <a:lstStyle/>
          <a:p>
            <a:r>
              <a:rPr lang="ru-RU" dirty="0"/>
              <a:t>Также необходимо четко установить время завтрака. Важно, чтобы ребенок питался в одно и то же время. Если после пробуждения ребенок долгое время ходит вялым и сонливым, то первый прием пищи лучше отложить на час-полтора, а это время используйте для утренней зарядки.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37112"/>
            <a:ext cx="367240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04633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3200" dirty="0"/>
              <a:t>Завтрак:</a:t>
            </a:r>
          </a:p>
          <a:p>
            <a:endParaRPr lang="ru-RU" sz="3200" dirty="0"/>
          </a:p>
          <a:p>
            <a:r>
              <a:rPr lang="ru-RU" sz="3200" dirty="0"/>
              <a:t>- овсяная каша с холодными сливками,</a:t>
            </a:r>
          </a:p>
          <a:p>
            <a:r>
              <a:rPr lang="ru-RU" sz="3200" dirty="0"/>
              <a:t>- яйцо,</a:t>
            </a:r>
          </a:p>
          <a:p>
            <a:r>
              <a:rPr lang="ru-RU" sz="3200" dirty="0"/>
              <a:t>- 1/2 стакана свежеотжатого сока,</a:t>
            </a:r>
          </a:p>
          <a:p>
            <a:r>
              <a:rPr lang="ru-RU" sz="3200" dirty="0"/>
              <a:t>- банан.</a:t>
            </a:r>
          </a:p>
          <a:p>
            <a:endParaRPr lang="ru-RU" sz="3200" dirty="0"/>
          </a:p>
          <a:p>
            <a:r>
              <a:rPr lang="ru-RU" sz="3200" dirty="0"/>
              <a:t>Примечание: если ребенок плохо переносит молоко, можно давать ему мюсли с апельсиновым соком. В этом случае стоит добавить к завтраку 1/2 стакана соевого белкового коктейля.</a:t>
            </a:r>
          </a:p>
          <a:p>
            <a:endParaRPr lang="ru-RU" sz="3200" dirty="0"/>
          </a:p>
          <a:p>
            <a:r>
              <a:rPr lang="ru-RU" sz="3200" dirty="0"/>
              <a:t>Второй завтрак (в школе или на воскресной прогулке):</a:t>
            </a:r>
          </a:p>
          <a:p>
            <a:endParaRPr lang="ru-RU" sz="3200" dirty="0"/>
          </a:p>
          <a:p>
            <a:r>
              <a:rPr lang="ru-RU" sz="3200" dirty="0"/>
              <a:t>- горсть орехов или очищенных семечек,</a:t>
            </a:r>
          </a:p>
          <a:p>
            <a:r>
              <a:rPr lang="ru-RU" sz="3200" dirty="0"/>
              <a:t>- минеральная вода.</a:t>
            </a:r>
          </a:p>
          <a:p>
            <a:endParaRPr lang="ru-RU" sz="3200" dirty="0"/>
          </a:p>
          <a:p>
            <a:endParaRPr lang="ru-RU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87524"/>
            <a:ext cx="4953000" cy="2121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2931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Обед:</a:t>
            </a:r>
          </a:p>
          <a:p>
            <a:endParaRPr lang="ru-RU" dirty="0"/>
          </a:p>
          <a:p>
            <a:r>
              <a:rPr lang="ru-RU" dirty="0"/>
              <a:t>- суп овощной с большим количеством свежей зелени,</a:t>
            </a:r>
          </a:p>
          <a:p>
            <a:r>
              <a:rPr lang="ru-RU" dirty="0"/>
              <a:t>- рыбные котлеты или курица с картофельным пюре,</a:t>
            </a:r>
          </a:p>
          <a:p>
            <a:r>
              <a:rPr lang="ru-RU" dirty="0"/>
              <a:t>- мороженое со свежими ягодами или желе из ягодного сока.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92696"/>
            <a:ext cx="4680520" cy="190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360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Полдник:</a:t>
            </a:r>
          </a:p>
          <a:p>
            <a:endParaRPr lang="ru-RU" dirty="0"/>
          </a:p>
          <a:p>
            <a:r>
              <a:rPr lang="ru-RU" dirty="0"/>
              <a:t>- кефир (ряженка, йогурт),</a:t>
            </a:r>
          </a:p>
          <a:p>
            <a:r>
              <a:rPr lang="ru-RU" dirty="0"/>
              <a:t>- хлеб </a:t>
            </a:r>
            <a:r>
              <a:rPr lang="ru-RU" dirty="0" err="1"/>
              <a:t>цельнозерновой</a:t>
            </a:r>
            <a:r>
              <a:rPr lang="ru-RU" dirty="0"/>
              <a:t> или из муки грубого помола,</a:t>
            </a:r>
          </a:p>
          <a:p>
            <a:r>
              <a:rPr lang="ru-RU" dirty="0"/>
              <a:t>- яблоко.</a:t>
            </a: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92696"/>
            <a:ext cx="388843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40956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Ужин:</a:t>
            </a:r>
          </a:p>
          <a:p>
            <a:endParaRPr lang="ru-RU" dirty="0"/>
          </a:p>
          <a:p>
            <a:r>
              <a:rPr lang="ru-RU" dirty="0"/>
              <a:t>- салат из свежих овощей,</a:t>
            </a:r>
          </a:p>
          <a:p>
            <a:r>
              <a:rPr lang="ru-RU" dirty="0"/>
              <a:t>- гречневая каша с молоком или творожная запеканка,</a:t>
            </a:r>
          </a:p>
          <a:p>
            <a:r>
              <a:rPr lang="ru-RU" dirty="0"/>
              <a:t>- чай травяной из мелиссы или ромашки.</a:t>
            </a:r>
          </a:p>
          <a:p>
            <a:endParaRPr lang="ru-RU" dirty="0"/>
          </a:p>
          <a:p>
            <a:r>
              <a:rPr lang="ru-RU" dirty="0"/>
              <a:t>На ночь:</a:t>
            </a:r>
          </a:p>
          <a:p>
            <a:endParaRPr lang="ru-RU" dirty="0"/>
          </a:p>
          <a:p>
            <a:r>
              <a:rPr lang="ru-RU" dirty="0"/>
              <a:t>- стакан теплого молока с ложкой меда.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80728"/>
            <a:ext cx="367240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1467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325112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/>
              <a:t>Д</a:t>
            </a:r>
            <a:r>
              <a:rPr lang="ru-RU" dirty="0" smtClean="0"/>
              <a:t>лительные </a:t>
            </a:r>
            <a:r>
              <a:rPr lang="ru-RU" dirty="0"/>
              <a:t>прогулки на свежем воздухе, физические упражнения, бег очень полезны. Они позволяют сбросить избыток энергии. Но опять-таки в меру, чтобы ребенок не устал. Вообще надо следить и оберегать детей с СДВГ от переутомления, так как переутомление приводит к снижению самоконтроля и нарастанию </a:t>
            </a:r>
            <a:r>
              <a:rPr lang="ru-RU" dirty="0" err="1"/>
              <a:t>гиперактивности</a:t>
            </a:r>
            <a:r>
              <a:rPr lang="ru-RU" dirty="0"/>
              <a:t>.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ПРОГУЛКИ.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253365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7452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спорт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25112"/>
          </a:xfrm>
        </p:spPr>
        <p:txBody>
          <a:bodyPr/>
          <a:lstStyle/>
          <a:p>
            <a:r>
              <a:rPr lang="ru-RU" dirty="0"/>
              <a:t>занятия спортом не являются необходимостью, но двигаться малышу нужно много. Сегодня у детей много интеллектуальных нагрузок, а на движение совсем не остается времени. Разнообразные оздоровительно-физкультурные группы и спортивные секции дают великолепную возможность обеспечить ребенку двигательную активность.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25144"/>
            <a:ext cx="3168352" cy="1901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1939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36712" y="476672"/>
            <a:ext cx="10605864" cy="1066800"/>
          </a:xfrm>
        </p:spPr>
        <p:txBody>
          <a:bodyPr/>
          <a:lstStyle/>
          <a:p>
            <a:pPr algn="ctr"/>
            <a:r>
              <a:rPr lang="ru-RU" dirty="0" smtClean="0"/>
              <a:t>Отношение в школе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3251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Чрезмерно подвижного ученика советуем посадить на одну из первых парт, чаще вызывать для ответа и вообще давать возможность «разрядиться». Например, можно попросить его что-то принести или подать учителю, помочь ему собрать дневники, тетради, вытереть доску и т. д. Это будет незаметно для одноклассников и поможет школьнику высидеть урок, не нарушая дисциплины. Внимательный педагог найдет множество таких приемов.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2900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64704" y="1143000"/>
            <a:ext cx="10451504" cy="1066800"/>
          </a:xfrm>
        </p:spPr>
        <p:txBody>
          <a:bodyPr/>
          <a:lstStyle/>
          <a:p>
            <a:pPr algn="ctr"/>
            <a:r>
              <a:rPr lang="ru-RU" dirty="0" smtClean="0"/>
              <a:t>ЛЕЧЕБНАЯ ФИЗКУЛЬТУРА: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лечение детей с СДВГ обязательно должно включать физическую реабилитацию. Систематические занятия гимнастикой способствуют тому, что ребенок становится более спокойным. У него вырабатывается правильная координация движений, восстанавливаются поведенческие реакции, нормализуется сон, развивается костно-мышечная система. Кроме того, гимнастика оказывает общеукрепляющее воздействие на весь организм, что также чрезвычайно важно. Конечно, не всякие занятия физкультурой полезны таким детям.</a:t>
            </a:r>
          </a:p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4692" y="54868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72964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РУКИ: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Представьте, что в вашей левой руке находится целый лимон. Как можно сильнее сожмите его. Постарайтесь выдавить из него весь сок. Чувствуете, как напряглись ваши рука и ладонь, когда вы его сжимаете? А теперь выроните его. Обратите внимание на свои ощущения, когда рука расслаблена. Теперь возьмите другой лимон и сожмите его. Постарайтесь сжать его еще сильнее, чем первый. </a:t>
            </a:r>
            <a:r>
              <a:rPr lang="ru-RU" dirty="0" smtClean="0"/>
              <a:t>Вы </a:t>
            </a:r>
            <a:r>
              <a:rPr lang="ru-RU" dirty="0"/>
              <a:t>прилагаете все силы. Теперь выроните этот лимон и расслабьтесь. </a:t>
            </a:r>
            <a:r>
              <a:rPr lang="ru-RU" dirty="0" smtClean="0"/>
              <a:t> </a:t>
            </a:r>
            <a:r>
              <a:rPr lang="ru-RU" dirty="0"/>
              <a:t>И снова возьмите лимон левой рукой и постарайтесь выжать из него весь сок до капельки. Не оставляйте ни единой капельки. Сжимайте все сильнее. </a:t>
            </a:r>
            <a:r>
              <a:rPr lang="ru-RU" dirty="0" smtClean="0"/>
              <a:t>Теперь </a:t>
            </a:r>
            <a:r>
              <a:rPr lang="ru-RU" dirty="0"/>
              <a:t>расслабьтесь, пусть лимон сам выпадет из вашей руки. (Повторить весь процесс для правой руки.)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6672"/>
            <a:ext cx="24384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43899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Представьте, что вы - ленивые пушистые коты и кошечки. Представьте, что вам хочется потянуться. Вытяните руки вперед. Поднимите их высоко над головой. Теперь откиньте назад. Почувствуйте, как напряглись ваши плечи. Тянитесь как можно сильнее. А теперь уроните руки по бокам. </a:t>
            </a:r>
            <a:r>
              <a:rPr lang="ru-RU" dirty="0" smtClean="0"/>
              <a:t> </a:t>
            </a:r>
            <a:r>
              <a:rPr lang="ru-RU" dirty="0"/>
              <a:t>Вытяните руки перед собой, поднимайте их вверх, над головой, откиньте назад, как можно дальше. Тянитесь сильнее. А теперь быстро уроните руки</a:t>
            </a:r>
            <a:r>
              <a:rPr lang="ru-RU" dirty="0" smtClean="0"/>
              <a:t>. </a:t>
            </a:r>
            <a:r>
              <a:rPr lang="ru-RU" dirty="0"/>
              <a:t>Заметьте, насколько более расслабленными чувствуют себя ваши руки и плечи. А теперь давайте потянемся, как настоящие коты. Попробуем дотянуться до потолка. Вытяните руки прямо перед собой. Тяните их как можно выше, поднимая над головой. А теперь закиньте их назад, тяните назад. Чувствуете, как напряглись ваши руки и плечи? Тянитесь, тянитесь. Напряжение в мышцах растет. </a:t>
            </a:r>
            <a:r>
              <a:rPr lang="ru-RU" dirty="0" smtClean="0"/>
              <a:t>А </a:t>
            </a:r>
            <a:r>
              <a:rPr lang="ru-RU" dirty="0"/>
              <a:t>теперь быстро опустите руки, пусть они упадут сами. Не правда ли, как хорошо чувствовать расслабление! Вы чувствуете себя хорошо, уютно, тепло и лениво, как котятки.</a:t>
            </a:r>
          </a:p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4664"/>
            <a:ext cx="360040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24514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ЧЕЛЮСТИ: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А теперь представьте, что вы пытаетесь жевать очень тягучую большую жвачку. Вам очень трудно ее жевать, челюсти движутся с трудом, но вы пытаетесь ее прокусить. Надавливайте сильнее. Вы так стараетесь сжать ее зубами, что напряглась даже шея. А теперь остановитесь, расслабьтесь. Почувствуйте, как свободно свисает ваша нижняя челюсть, как это приятно - расслабиться. Но давайте опять примемся за эту жвачку. Двигайте челюстями, пытайтесь ее прожевать. Сильнее сжимайте ее, так, чтобы она выдавливалась сквозь зубы. </a:t>
            </a:r>
            <a:r>
              <a:rPr lang="ru-RU" dirty="0" smtClean="0"/>
              <a:t> </a:t>
            </a:r>
            <a:r>
              <a:rPr lang="ru-RU" dirty="0"/>
              <a:t>Вам удалось ее продавить сквозь зубы. А теперь расслабьтесь, приоткройте рот, пусть ваши челюсти отдохнут. Как хорошо вот так отдохнуть и не бороться с этой жвачкой. Но пора с ней покончить. На этот раз мы ее разжуем. Двигайте челюстями, сдавливайте ее как можно сильнее. Вы стараетесь изо всех сил. Ну, все, наконец-то вы с ней справились! Можно отдохнуть. Расслабьтесь, пусть отдохнет все ваше тело. Почувствуйте, как расслабились все ваши мускулы.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66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43384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ЛИЦО: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А вот прилетела надоедливая муха. Она опускается прямо вам на нос. Попробуйте прогнать ее без помощи рук. Правильно, сморщивайте нос, сделайте столько морщин на носу, сколько сможете. Покрутите носом - вверх, в стороны. </a:t>
            </a:r>
            <a:r>
              <a:rPr lang="ru-RU" dirty="0" smtClean="0"/>
              <a:t> </a:t>
            </a:r>
            <a:r>
              <a:rPr lang="ru-RU" dirty="0"/>
              <a:t>Вы прогнали муху! Теперь можно расслабить лицо. Заметьте, что когда вы крутили носом, и щеки, и рот, и даже глаза помогали вам, и они тоже напрягались. А теперь, когда вы расслабили нос, расслабилось все лицо - это такое приятное ощущение. О-о, опять эта назойливая муха возвращается, но теперь она садится на лоб. Сморщите его хорошенько, попытайтесь просто сдавить эту муху между морщинками. Еще сильнее сморщите лоб. Наконец-то! Муха вылетела из комнаты совсем. Теперь можно успокоиться и расслабиться. Лицо расслабляется, становится гладким, исчезают все морщинки до одной. Вы ощущаете, какое гладкое, спокойное, расслабленное у вас лицо. Какое это приятное чувство!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92696"/>
            <a:ext cx="29432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01367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066800"/>
          </a:xfrm>
        </p:spPr>
        <p:txBody>
          <a:bodyPr/>
          <a:lstStyle/>
          <a:p>
            <a:pPr algn="ctr"/>
            <a:r>
              <a:rPr lang="ru-RU" dirty="0" smtClean="0"/>
              <a:t>НОГИ: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А теперь представьте, что вы стоите босиком в большой луже с илистым дном. Постарайтесь вдавить пальцы своих ног глубоко в ил. Постарайтесь достать до самого дна, где ил кончается. Напрягите ноги, чтобы получше вдавить ступни в ил. Растопырьте пальцы ног, почувствуйте, как ил продавливается вверх между ними. А теперь выйдите из лужи. Дайте своим ногам отдохнуть и согреться на солнышке. Пусть пальцы ног расслабятся... </a:t>
            </a:r>
            <a:r>
              <a:rPr lang="ru-RU" dirty="0" smtClean="0"/>
              <a:t> </a:t>
            </a:r>
            <a:r>
              <a:rPr lang="ru-RU" dirty="0"/>
              <a:t>Опять шагните в лужу. Вдавливайте пальцы ног в ил. Напрягите мышцы ног, чтобы усилить это движение. Все сильнее вдавливайте ноги в ил, постарайтесь выдавить весь ил наружу. </a:t>
            </a:r>
            <a:r>
              <a:rPr lang="ru-RU" dirty="0" smtClean="0"/>
              <a:t> </a:t>
            </a:r>
            <a:r>
              <a:rPr lang="ru-RU" dirty="0"/>
              <a:t>Теперь выходите из лужи. Расслабьте ноги, ступни и пальцы ног. Как приятно ощущать сухость и солнечное тепло. Все, напряжение ушло. Вы чувствуете в ногах легкое приятное покалывание. Чувствуете, как по ним разливается тепло.</a:t>
            </a:r>
          </a:p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665"/>
            <a:ext cx="238125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68921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Йога для детей: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настоящее время существует большое количество различных методик по оздоровлению детей. Все они направлены на укрепление детского организма и содействуют гармоничному развитию ребёнка.  Одной из таких методик является детская йога. О благотворном воздействии йоги на детский организм говорят многие российские и зарубежные специалисты.  Йога для детей была разработана с учётом физических, физиологических  и психологических особенностей ребёнка. 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6672"/>
            <a:ext cx="3744416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8937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556" y="2503608"/>
            <a:ext cx="8229600" cy="4325112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. Вместо сложных названий используют имя того животного или предмета, на который похожа поза: «лев», «журавль», «лук», «кошка». Всё это направлено на развитие памяти, наблюдательности и воображения ребёнка. Одной из главных проблем у детей школьного возраста является сколиоз. Йога развивает хорошую осанку и помогает бороться со сколиозом. Упражнения сделают мышцы, поддерживающие позвоночник более сильными и эластичными. Это поможет избежать проблем с осанкой. Кроме того, йога повышает сопротивляемость к различным заболеваниям и укрепляет организм. Она даёт выход детским эмоциям и энергии, поэтому особенно полезна неусидчивым и </a:t>
            </a:r>
            <a:r>
              <a:rPr lang="ru-RU" dirty="0" err="1"/>
              <a:t>гиперактивным</a:t>
            </a:r>
            <a:r>
              <a:rPr lang="ru-RU" dirty="0"/>
              <a:t> детям. Было отмечено, что дети, которые занимаются йогой более послушны, лучше учатся и меньше устают.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1" y="476672"/>
            <a:ext cx="1895475" cy="2050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1722" y="536873"/>
            <a:ext cx="2266950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1943100" cy="212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7188" y="494866"/>
            <a:ext cx="1836812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09339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96752" y="1196752"/>
            <a:ext cx="9813776" cy="1066800"/>
          </a:xfrm>
        </p:spPr>
        <p:txBody>
          <a:bodyPr/>
          <a:lstStyle/>
          <a:p>
            <a:pPr algn="ctr"/>
            <a:r>
              <a:rPr lang="ru-RU" dirty="0" smtClean="0"/>
              <a:t>ПРОФИЛАКТИКА: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endParaRPr lang="ru-RU" dirty="0"/>
          </a:p>
          <a:p>
            <a:endParaRPr lang="ru-RU" dirty="0"/>
          </a:p>
          <a:p>
            <a:r>
              <a:rPr lang="ru-RU" dirty="0"/>
              <a:t>Коррекция СДВГ должна включать комплекс методик, т.е. быть «</a:t>
            </a:r>
            <a:r>
              <a:rPr lang="ru-RU" dirty="0" err="1"/>
              <a:t>мультимодальной</a:t>
            </a:r>
            <a:r>
              <a:rPr lang="ru-RU" dirty="0"/>
              <a:t>». Основными направлениями являются: двигательная активность, психолого-педагогическая коррекция, семейная психотерапия, поведенческая терапия, релаксационные методики, лечение сопутствующей патологии. К медикаментозной терапии прибегают только в случае неэффективности вышеуказанных методик.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0688"/>
            <a:ext cx="413995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6523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ИНТЕРЕСНЫЕ ФАКТЫ: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ребенок может стать </a:t>
            </a:r>
            <a:r>
              <a:rPr lang="ru-RU" dirty="0" err="1"/>
              <a:t>гиперактивным</a:t>
            </a:r>
            <a:r>
              <a:rPr lang="ru-RU" dirty="0"/>
              <a:t> из-за проблем с внутренним ухом. У детей с подобными нарушениями происходят неврологические изменения, ухудшается слух. Внутреннее ухо может пострадать при генетических нарушениях, инфекциях, травмах. Чтобы устранить проблему, в некоторых случаях достаточно пролечить малыша с помощью лекарств, которые назначит врач.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6672"/>
            <a:ext cx="2447925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22606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Выяснилось, при наличии у детей такого диагноза вероятность того, что в зрелом возрасте они будут курить, намного больше, чем у других детей. Такой вывод специалистам из Университета Монреаля позволило сделать обнаружение ими у детей с СДВГ большой склонности к курению после исследования их генетических маркеров.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6672"/>
            <a:ext cx="214312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250608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СПАСИБО ЗА ВНИМАНИЕ!!!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2276872"/>
            <a:ext cx="8136904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646233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161</TotalTime>
  <Words>1815</Words>
  <Application>Microsoft Office PowerPoint</Application>
  <PresentationFormat>Экран (4:3)</PresentationFormat>
  <Paragraphs>69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Городская</vt:lpstr>
      <vt:lpstr>ГИПЕРАКТИВНЫЕ ДЕТИ.</vt:lpstr>
      <vt:lpstr>Режим дня.</vt:lpstr>
      <vt:lpstr>Слайд 3</vt:lpstr>
      <vt:lpstr>УТРЕННЯЯ ЗАРЯДКА</vt:lpstr>
      <vt:lpstr>Режим питания</vt:lpstr>
      <vt:lpstr>Слайд 6</vt:lpstr>
      <vt:lpstr>Слайд 7</vt:lpstr>
      <vt:lpstr>Слайд 8</vt:lpstr>
      <vt:lpstr>Слайд 9</vt:lpstr>
      <vt:lpstr>ПРОГУЛКИ.</vt:lpstr>
      <vt:lpstr>спорт</vt:lpstr>
      <vt:lpstr>Отношение в школе</vt:lpstr>
      <vt:lpstr>ЛЕЧЕБНАЯ ФИЗКУЛЬТУРА:</vt:lpstr>
      <vt:lpstr>РУКИ:</vt:lpstr>
      <vt:lpstr>Слайд 15</vt:lpstr>
      <vt:lpstr>ЧЕЛЮСТИ:</vt:lpstr>
      <vt:lpstr>ЛИЦО:</vt:lpstr>
      <vt:lpstr>НОГИ:</vt:lpstr>
      <vt:lpstr>Йога для детей:</vt:lpstr>
      <vt:lpstr>Слайд 20</vt:lpstr>
      <vt:lpstr>ПРОФИЛАКТИКА:</vt:lpstr>
      <vt:lpstr>ИНТЕРЕСНЫЕ ФАКТЫ:</vt:lpstr>
      <vt:lpstr>Слайд 23</vt:lpstr>
      <vt:lpstr>СПАСИБО ЗА ВНИМАНИЕ!!!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ГИПЕРАКТИВНЫЕ ДЕТИ.</dc:title>
  <dc:creator>User</dc:creator>
  <cp:lastModifiedBy>107</cp:lastModifiedBy>
  <cp:revision>33</cp:revision>
  <dcterms:created xsi:type="dcterms:W3CDTF">2013-11-06T07:40:44Z</dcterms:created>
  <dcterms:modified xsi:type="dcterms:W3CDTF">2013-11-07T04:19:24Z</dcterms:modified>
</cp:coreProperties>
</file>